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84"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6" r:id="rId22"/>
    <p:sldId id="275" r:id="rId23"/>
    <p:sldId id="277" r:id="rId24"/>
    <p:sldId id="283" r:id="rId25"/>
    <p:sldId id="278" r:id="rId26"/>
    <p:sldId id="282" r:id="rId27"/>
    <p:sldId id="280" r:id="rId28"/>
    <p:sldId id="281" r:id="rId29"/>
    <p:sldId id="285" r:id="rId30"/>
    <p:sldId id="286" r:id="rId31"/>
    <p:sldId id="287" r:id="rId32"/>
    <p:sldId id="279"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219"/>
    <p:restoredTop sz="94759"/>
  </p:normalViewPr>
  <p:slideViewPr>
    <p:cSldViewPr snapToGrid="0">
      <p:cViewPr varScale="1">
        <p:scale>
          <a:sx n="114" d="100"/>
          <a:sy n="114" d="100"/>
        </p:scale>
        <p:origin x="200" y="2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9/23/25</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9/23/25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9/23/25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9/23/25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9/23/25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9/23/25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9/23/25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9/23/25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8" name="Title 1"/>
          <p:cNvSpPr>
            <a:spLocks noGrp="1"/>
          </p:cNvSpPr>
          <p:nvPr>
            <p:ph type="title"/>
          </p:nvPr>
        </p:nvSpPr>
        <p:spPr>
          <a:xfrm>
            <a:off x="685801" y="609600"/>
            <a:ext cx="10131425" cy="1456267"/>
          </a:xfrm>
        </p:spPr>
        <p:txBody>
          <a:bodyPr/>
          <a:lstStyle/>
          <a:p>
            <a:r>
              <a:rPr lang="en-US"/>
              <a:t>Click to edit Master title style</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9/23/25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9/23/25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9/23/25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9/23/25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9/23/25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9/23/25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9/23/25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9/23/25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9/23/25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9/23/25</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mailto:wppdirector@gmail.com" TargetMode="External"/><Relationship Id="rId2" Type="http://schemas.openxmlformats.org/officeDocument/2006/relationships/hyperlink" Target="http://walkerpercyproject.org/"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B5BE71-F066-257E-41FA-BC53AE5CD11D}"/>
              </a:ext>
            </a:extLst>
          </p:cNvPr>
          <p:cNvSpPr>
            <a:spLocks noGrp="1"/>
          </p:cNvSpPr>
          <p:nvPr>
            <p:ph type="ctrTitle"/>
          </p:nvPr>
        </p:nvSpPr>
        <p:spPr/>
        <p:txBody>
          <a:bodyPr/>
          <a:lstStyle/>
          <a:p>
            <a:r>
              <a:rPr lang="en-US" b="1" dirty="0"/>
              <a:t>Walker Percy’s Existential Endings and the Meaning of Life</a:t>
            </a:r>
            <a:endParaRPr lang="en-US" dirty="0"/>
          </a:p>
        </p:txBody>
      </p:sp>
      <p:sp>
        <p:nvSpPr>
          <p:cNvPr id="3" name="Subtitle 2">
            <a:extLst>
              <a:ext uri="{FF2B5EF4-FFF2-40B4-BE49-F238E27FC236}">
                <a16:creationId xmlns:a16="http://schemas.microsoft.com/office/drawing/2014/main" id="{D130F4A6-9D28-B88C-65F9-E4E3D9379559}"/>
              </a:ext>
            </a:extLst>
          </p:cNvPr>
          <p:cNvSpPr>
            <a:spLocks noGrp="1"/>
          </p:cNvSpPr>
          <p:nvPr>
            <p:ph type="subTitle" idx="1"/>
          </p:nvPr>
        </p:nvSpPr>
        <p:spPr/>
        <p:txBody>
          <a:bodyPr/>
          <a:lstStyle/>
          <a:p>
            <a:r>
              <a:rPr lang="en-US" dirty="0"/>
              <a:t>By Karey Perkins</a:t>
            </a:r>
          </a:p>
        </p:txBody>
      </p:sp>
      <p:sp>
        <p:nvSpPr>
          <p:cNvPr id="4" name="TextBox 3">
            <a:extLst>
              <a:ext uri="{FF2B5EF4-FFF2-40B4-BE49-F238E27FC236}">
                <a16:creationId xmlns:a16="http://schemas.microsoft.com/office/drawing/2014/main" id="{D41A2FEF-7460-68DB-7537-96AA6D33E5FA}"/>
              </a:ext>
            </a:extLst>
          </p:cNvPr>
          <p:cNvSpPr txBox="1"/>
          <p:nvPr/>
        </p:nvSpPr>
        <p:spPr>
          <a:xfrm>
            <a:off x="3833870" y="3051672"/>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4730442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9C7328-B825-0EFB-AD88-CEBA2E0F6CD0}"/>
              </a:ext>
            </a:extLst>
          </p:cNvPr>
          <p:cNvSpPr>
            <a:spLocks noGrp="1"/>
          </p:cNvSpPr>
          <p:nvPr>
            <p:ph type="title"/>
          </p:nvPr>
        </p:nvSpPr>
        <p:spPr>
          <a:xfrm>
            <a:off x="685801" y="212993"/>
            <a:ext cx="10131425" cy="1131065"/>
          </a:xfrm>
        </p:spPr>
        <p:txBody>
          <a:bodyPr/>
          <a:lstStyle/>
          <a:p>
            <a:r>
              <a:rPr lang="en-US" dirty="0"/>
              <a:t>Percy’s theme</a:t>
            </a:r>
          </a:p>
        </p:txBody>
      </p:sp>
      <p:sp>
        <p:nvSpPr>
          <p:cNvPr id="3" name="Content Placeholder 2">
            <a:extLst>
              <a:ext uri="{FF2B5EF4-FFF2-40B4-BE49-F238E27FC236}">
                <a16:creationId xmlns:a16="http://schemas.microsoft.com/office/drawing/2014/main" id="{512D1B2A-7F08-BA44-24C8-EAB1A727E53A}"/>
              </a:ext>
            </a:extLst>
          </p:cNvPr>
          <p:cNvSpPr>
            <a:spLocks noGrp="1"/>
          </p:cNvSpPr>
          <p:nvPr>
            <p:ph idx="1"/>
          </p:nvPr>
        </p:nvSpPr>
        <p:spPr>
          <a:xfrm>
            <a:off x="1013683" y="1454227"/>
            <a:ext cx="10602685" cy="4825387"/>
          </a:xfrm>
        </p:spPr>
        <p:txBody>
          <a:bodyPr>
            <a:normAutofit lnSpcReduction="10000"/>
          </a:bodyPr>
          <a:lstStyle/>
          <a:p>
            <a:r>
              <a:rPr lang="en-US" sz="2200" dirty="0"/>
              <a:t>Kierkegaard’s journey through the aesthetic stage and finally, the leap to the ethical stage is Percy’s primary theme in his novels, he says, especially the first three:</a:t>
            </a:r>
          </a:p>
          <a:p>
            <a:pPr marL="914400" lvl="2" indent="0">
              <a:buNone/>
            </a:pPr>
            <a:r>
              <a:rPr lang="en-US" sz="2200" dirty="0"/>
              <a:t>I want to pay due homage to Kierkegaard. Insofar as one thinks in a philosophical frame of  reference, when I was writing </a:t>
            </a:r>
            <a:r>
              <a:rPr lang="en-US" sz="2200" i="1" dirty="0"/>
              <a:t>The Moviegoer</a:t>
            </a:r>
            <a:r>
              <a:rPr lang="en-US" sz="2200" dirty="0"/>
              <a:t>, also </a:t>
            </a:r>
            <a:r>
              <a:rPr lang="en-US" sz="2200" i="1" dirty="0"/>
              <a:t>The Last Gentleman</a:t>
            </a:r>
            <a:r>
              <a:rPr lang="en-US" sz="2200" dirty="0"/>
              <a:t>, and maybe also </a:t>
            </a:r>
            <a:r>
              <a:rPr lang="en-US" sz="2200" i="1" dirty="0"/>
              <a:t>Love in  the Ruins,</a:t>
            </a:r>
            <a:r>
              <a:rPr lang="en-US" sz="2200" dirty="0"/>
              <a:t> I was thinking in terms of the three spheres of existence. It is a very convenient frame  of reference, particularly when you are writing a novel of quest, pilgrimage, or search about a  young man “on life’s way,” as Kierkegaard would say, to think of him going through the  aesthetic stage, the ethical stage, and then the religious. Although most of the novels are about  the aesthetic stage. (Con I 203)</a:t>
            </a:r>
          </a:p>
          <a:p>
            <a:r>
              <a:rPr lang="en-US" sz="2200" dirty="0"/>
              <a:t>Percy has his protagonists enter into this ethical stage at the novels’ end by way of marriage. Percy says, “I think that Kierkegaard regarded marriage as the highest state of ethical existence” (Con I 48).</a:t>
            </a:r>
          </a:p>
          <a:p>
            <a:endParaRPr lang="en-US" dirty="0"/>
          </a:p>
        </p:txBody>
      </p:sp>
    </p:spTree>
    <p:extLst>
      <p:ext uri="{BB962C8B-B14F-4D97-AF65-F5344CB8AC3E}">
        <p14:creationId xmlns:p14="http://schemas.microsoft.com/office/powerpoint/2010/main" val="7503459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BED350-A70A-1705-73F4-3F07D0B13B1D}"/>
              </a:ext>
            </a:extLst>
          </p:cNvPr>
          <p:cNvSpPr>
            <a:spLocks noGrp="1"/>
          </p:cNvSpPr>
          <p:nvPr>
            <p:ph type="title"/>
          </p:nvPr>
        </p:nvSpPr>
        <p:spPr>
          <a:xfrm>
            <a:off x="586649" y="190959"/>
            <a:ext cx="10131425" cy="976829"/>
          </a:xfrm>
        </p:spPr>
        <p:txBody>
          <a:bodyPr/>
          <a:lstStyle/>
          <a:p>
            <a:r>
              <a:rPr lang="en-US" dirty="0"/>
              <a:t>Stage three:  the religious stage</a:t>
            </a:r>
          </a:p>
        </p:txBody>
      </p:sp>
      <p:sp>
        <p:nvSpPr>
          <p:cNvPr id="3" name="Content Placeholder 2">
            <a:extLst>
              <a:ext uri="{FF2B5EF4-FFF2-40B4-BE49-F238E27FC236}">
                <a16:creationId xmlns:a16="http://schemas.microsoft.com/office/drawing/2014/main" id="{225158B0-594A-3537-6F75-E7535A4F5DFF}"/>
              </a:ext>
            </a:extLst>
          </p:cNvPr>
          <p:cNvSpPr>
            <a:spLocks noGrp="1"/>
          </p:cNvSpPr>
          <p:nvPr>
            <p:ph idx="1"/>
          </p:nvPr>
        </p:nvSpPr>
        <p:spPr>
          <a:xfrm>
            <a:off x="685801" y="980501"/>
            <a:ext cx="10705640" cy="5686540"/>
          </a:xfrm>
        </p:spPr>
        <p:txBody>
          <a:bodyPr>
            <a:normAutofit/>
          </a:bodyPr>
          <a:lstStyle/>
          <a:p>
            <a:r>
              <a:rPr lang="en-US" sz="2200" dirty="0"/>
              <a:t>Commitment to others, to a "cause," to a mission or purpose, to our "role" in this life, whatever we have chosen that to be, must eventually give way to the ultimate commitment – to God. </a:t>
            </a:r>
          </a:p>
          <a:p>
            <a:r>
              <a:rPr lang="en-US" sz="2200" dirty="0"/>
              <a:t>If the individual's commitment to others and to his role in the world remains primary and all that there is for him, these obligations then become "god" for him. These must be given up for the transcendent God. </a:t>
            </a:r>
          </a:p>
          <a:p>
            <a:r>
              <a:rPr lang="en-US" sz="2200" dirty="0"/>
              <a:t>While Kierkegaard sees marriage as the highest state of the </a:t>
            </a:r>
            <a:r>
              <a:rPr lang="en-US" sz="2200" b="1" i="1" dirty="0"/>
              <a:t>ethical </a:t>
            </a:r>
            <a:r>
              <a:rPr lang="en-US" sz="2200" dirty="0"/>
              <a:t>sphere, in the </a:t>
            </a:r>
            <a:r>
              <a:rPr lang="en-US" sz="2200" b="1" i="1" dirty="0"/>
              <a:t>religious</a:t>
            </a:r>
            <a:r>
              <a:rPr lang="en-US" sz="2200" dirty="0"/>
              <a:t> stage, the believer must be ready to give up everything for God, even marriage. In fact, he must give up any relationship in the religious stage, and the entire world itself. </a:t>
            </a:r>
          </a:p>
          <a:p>
            <a:r>
              <a:rPr lang="en-US" sz="2200" dirty="0"/>
              <a:t>This transition is called a “leap of faith” more difficult than the first leap from the aesthetic to the ethical sphere. Before, the aesthete gave up a poor sense of self and spiritually unfulfilling life for a better one; in the second leap, a good and rewarding life is sacrificed for nothing else but God.</a:t>
            </a:r>
          </a:p>
          <a:p>
            <a:r>
              <a:rPr lang="en-US" sz="2200" dirty="0"/>
              <a:t>“The Rich Young Ruler” (Matthew 19)</a:t>
            </a:r>
          </a:p>
        </p:txBody>
      </p:sp>
    </p:spTree>
    <p:extLst>
      <p:ext uri="{BB962C8B-B14F-4D97-AF65-F5344CB8AC3E}">
        <p14:creationId xmlns:p14="http://schemas.microsoft.com/office/powerpoint/2010/main" val="12147071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17E33-823D-1332-7718-1F578AB6CD9F}"/>
              </a:ext>
            </a:extLst>
          </p:cNvPr>
          <p:cNvSpPr>
            <a:spLocks noGrp="1"/>
          </p:cNvSpPr>
          <p:nvPr>
            <p:ph type="title"/>
          </p:nvPr>
        </p:nvSpPr>
        <p:spPr>
          <a:xfrm>
            <a:off x="542582" y="235027"/>
            <a:ext cx="10131425" cy="831774"/>
          </a:xfrm>
        </p:spPr>
        <p:txBody>
          <a:bodyPr/>
          <a:lstStyle/>
          <a:p>
            <a:r>
              <a:rPr lang="en-US" dirty="0"/>
              <a:t>Teleological Suspension of the Ethical</a:t>
            </a:r>
          </a:p>
        </p:txBody>
      </p:sp>
      <p:sp>
        <p:nvSpPr>
          <p:cNvPr id="3" name="Content Placeholder 2">
            <a:extLst>
              <a:ext uri="{FF2B5EF4-FFF2-40B4-BE49-F238E27FC236}">
                <a16:creationId xmlns:a16="http://schemas.microsoft.com/office/drawing/2014/main" id="{7ADD338D-AC0E-973B-0053-6B6B6430EAFA}"/>
              </a:ext>
            </a:extLst>
          </p:cNvPr>
          <p:cNvSpPr>
            <a:spLocks noGrp="1"/>
          </p:cNvSpPr>
          <p:nvPr>
            <p:ph idx="1"/>
          </p:nvPr>
        </p:nvSpPr>
        <p:spPr>
          <a:xfrm>
            <a:off x="685801" y="727114"/>
            <a:ext cx="10963617" cy="6026226"/>
          </a:xfrm>
        </p:spPr>
        <p:txBody>
          <a:bodyPr>
            <a:normAutofit/>
          </a:bodyPr>
          <a:lstStyle/>
          <a:p>
            <a:r>
              <a:rPr lang="en-US" sz="2200" dirty="0"/>
              <a:t>Does commitment to God contradict or conflict with living an ethical life in this world? Does  following God ever get in the way of commitments to others and society?</a:t>
            </a:r>
          </a:p>
          <a:p>
            <a:r>
              <a:rPr lang="en-US" sz="2200" dirty="0"/>
              <a:t>YES (says SK)</a:t>
            </a:r>
          </a:p>
          <a:p>
            <a:r>
              <a:rPr lang="en-US" sz="2200" dirty="0"/>
              <a:t>Faith in God is logically absurd, but absolutely essential for true being. </a:t>
            </a:r>
          </a:p>
          <a:p>
            <a:r>
              <a:rPr lang="en-US" sz="2200" dirty="0"/>
              <a:t>Percy says that, for Kierkegaard, “Faith is not a form of knowledge, it is a leap into the absurd” (Con I 204).</a:t>
            </a:r>
          </a:p>
          <a:p>
            <a:r>
              <a:rPr lang="en-US" sz="2200" dirty="0"/>
              <a:t>Percy disagrees: “It is the classical dispute between Catholics and Protestants whether faith is a form of knowledge… Aquinas [says]… faith is a form of knowledge. It is different from scientific knowing, but it is a form of knowledge. I tend to agree with Aquinas there” (Con I 204). </a:t>
            </a:r>
          </a:p>
          <a:p>
            <a:r>
              <a:rPr lang="en-US" sz="2200" dirty="0"/>
              <a:t>In Kierkegaard’s view, if we are unwilling to sacrifice ALL, everything in this life, including commitments to others and including ethics, then those things are still “before” (in front of or more important than) commitment to God.</a:t>
            </a:r>
          </a:p>
        </p:txBody>
      </p:sp>
    </p:spTree>
    <p:extLst>
      <p:ext uri="{BB962C8B-B14F-4D97-AF65-F5344CB8AC3E}">
        <p14:creationId xmlns:p14="http://schemas.microsoft.com/office/powerpoint/2010/main" val="24704444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BE02F9-BF96-C39D-EA0F-32FFEC018B32}"/>
              </a:ext>
            </a:extLst>
          </p:cNvPr>
          <p:cNvSpPr>
            <a:spLocks noGrp="1"/>
          </p:cNvSpPr>
          <p:nvPr>
            <p:ph type="title"/>
          </p:nvPr>
        </p:nvSpPr>
        <p:spPr>
          <a:xfrm>
            <a:off x="685801" y="277257"/>
            <a:ext cx="10131425" cy="789542"/>
          </a:xfrm>
        </p:spPr>
        <p:txBody>
          <a:bodyPr/>
          <a:lstStyle/>
          <a:p>
            <a:r>
              <a:rPr lang="en-US" dirty="0"/>
              <a:t>Abraham and Isaac</a:t>
            </a:r>
          </a:p>
        </p:txBody>
      </p:sp>
      <p:sp>
        <p:nvSpPr>
          <p:cNvPr id="3" name="Content Placeholder 2">
            <a:extLst>
              <a:ext uri="{FF2B5EF4-FFF2-40B4-BE49-F238E27FC236}">
                <a16:creationId xmlns:a16="http://schemas.microsoft.com/office/drawing/2014/main" id="{7C2A7B05-6E4B-208E-EA7E-76CD5EEB8D3D}"/>
              </a:ext>
            </a:extLst>
          </p:cNvPr>
          <p:cNvSpPr>
            <a:spLocks noGrp="1"/>
          </p:cNvSpPr>
          <p:nvPr>
            <p:ph idx="1"/>
          </p:nvPr>
        </p:nvSpPr>
        <p:spPr>
          <a:xfrm>
            <a:off x="685801" y="837281"/>
            <a:ext cx="11014112" cy="5743462"/>
          </a:xfrm>
        </p:spPr>
        <p:txBody>
          <a:bodyPr>
            <a:normAutofit/>
          </a:bodyPr>
          <a:lstStyle/>
          <a:p>
            <a:r>
              <a:rPr lang="en-US" sz="2000" dirty="0"/>
              <a:t>God asks Abraham to make the greatest sacrifice, his son, and Abraham consents.</a:t>
            </a:r>
          </a:p>
          <a:p>
            <a:r>
              <a:rPr lang="en-US" sz="2000" dirty="0"/>
              <a:t>This is also a sacrifice of his ethics (commitment, doing what is right). God's commandment to Abraham to sacrifice Isaac was requiring him to act like a murderer. </a:t>
            </a:r>
          </a:p>
          <a:p>
            <a:r>
              <a:rPr lang="en-US" sz="2000" dirty="0"/>
              <a:t>The act is absurd and irrational by ethical standards.</a:t>
            </a:r>
          </a:p>
          <a:p>
            <a:r>
              <a:rPr lang="en-US" sz="2000" dirty="0"/>
              <a:t>Abraham goes to the mountaintop with Isaac and builds the altar; at the last minute, he is stopped by God. Abraham has passed the test of faith; his ultimate commitment  to God.  </a:t>
            </a:r>
          </a:p>
          <a:p>
            <a:r>
              <a:rPr lang="en-US" sz="2000" dirty="0"/>
              <a:t>This is Kierkegaard’s “teleological suspension of the ethical”; however, it does not abolish the ethical.  The suspension is only temporary.</a:t>
            </a:r>
          </a:p>
          <a:p>
            <a:r>
              <a:rPr lang="en-US" sz="2000" dirty="0"/>
              <a:t>Abraham is both the "knight of infinite resignation" and "knight of faith."  He is willingly resigned to lose everything he has for God – his son, his future, and even his ethics. Yet he never gives up hope in God.</a:t>
            </a:r>
          </a:p>
          <a:p>
            <a:r>
              <a:rPr lang="en-US" sz="2000" dirty="0"/>
              <a:t>“Divine madness” and “double movement of infinity”:  He believes God's promise and goodness, though it was not logical given what he was asked to do. He believes two mutually exclusive ideas at the same time. (The wisdom of God is foolishness to the world.) </a:t>
            </a:r>
          </a:p>
        </p:txBody>
      </p:sp>
    </p:spTree>
    <p:extLst>
      <p:ext uri="{BB962C8B-B14F-4D97-AF65-F5344CB8AC3E}">
        <p14:creationId xmlns:p14="http://schemas.microsoft.com/office/powerpoint/2010/main" val="31691662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B1ACC1-6FFF-379D-D151-D4F50CB4A01D}"/>
              </a:ext>
            </a:extLst>
          </p:cNvPr>
          <p:cNvSpPr>
            <a:spLocks noGrp="1"/>
          </p:cNvSpPr>
          <p:nvPr>
            <p:ph type="title"/>
          </p:nvPr>
        </p:nvSpPr>
        <p:spPr>
          <a:xfrm>
            <a:off x="322245" y="152195"/>
            <a:ext cx="10131425" cy="1456267"/>
          </a:xfrm>
        </p:spPr>
        <p:txBody>
          <a:bodyPr/>
          <a:lstStyle/>
          <a:p>
            <a:r>
              <a:rPr lang="en-US" dirty="0"/>
              <a:t>Percy disagrees	</a:t>
            </a:r>
          </a:p>
        </p:txBody>
      </p:sp>
      <p:sp>
        <p:nvSpPr>
          <p:cNvPr id="3" name="Content Placeholder 2">
            <a:extLst>
              <a:ext uri="{FF2B5EF4-FFF2-40B4-BE49-F238E27FC236}">
                <a16:creationId xmlns:a16="http://schemas.microsoft.com/office/drawing/2014/main" id="{3235931A-0F59-6D4F-223D-B3CECA0D389C}"/>
              </a:ext>
            </a:extLst>
          </p:cNvPr>
          <p:cNvSpPr>
            <a:spLocks noGrp="1"/>
          </p:cNvSpPr>
          <p:nvPr>
            <p:ph idx="1"/>
          </p:nvPr>
        </p:nvSpPr>
        <p:spPr>
          <a:xfrm>
            <a:off x="1030287" y="1399142"/>
            <a:ext cx="10131425" cy="5196493"/>
          </a:xfrm>
        </p:spPr>
        <p:txBody>
          <a:bodyPr/>
          <a:lstStyle/>
          <a:p>
            <a:r>
              <a:rPr lang="en-US" sz="2400" dirty="0"/>
              <a:t>As much as Percy admired the Protestant Kierkegaard, he did not find faith irrational as Kierkegaard did. He says, “I was always put off by Kierkegaard’s talk about inwardness, subjectivity, and the absurd, and the leap into the absurd. I didn’t think it was necessary to go that far” (Con I 120). </a:t>
            </a:r>
          </a:p>
          <a:p>
            <a:r>
              <a:rPr lang="en-US" sz="2400" dirty="0"/>
              <a:t>Kierkegaard also personally abandoned the world, life, and people to find God; the liberal Catholic theologians that Percy began to study found the world and community the ground through which God’s presence is manifested. </a:t>
            </a:r>
          </a:p>
          <a:p>
            <a:r>
              <a:rPr lang="en-US" sz="2400" dirty="0"/>
              <a:t>Percy’s personal conversion was rational and intellectual, based in and a product of a process of careful reason, as well as faith and grace (Tolson 198). In the end, it was theologian Gabriel Marcel’s Catholicism, not Kierkegaard’s Protestantism, that shaped his theology – and his fiction - more.</a:t>
            </a:r>
          </a:p>
          <a:p>
            <a:endParaRPr lang="en-US" dirty="0"/>
          </a:p>
        </p:txBody>
      </p:sp>
    </p:spTree>
    <p:extLst>
      <p:ext uri="{BB962C8B-B14F-4D97-AF65-F5344CB8AC3E}">
        <p14:creationId xmlns:p14="http://schemas.microsoft.com/office/powerpoint/2010/main" val="24765702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FE699-C041-142A-7222-1F590F4EEC0F}"/>
              </a:ext>
            </a:extLst>
          </p:cNvPr>
          <p:cNvSpPr>
            <a:spLocks noGrp="1"/>
          </p:cNvSpPr>
          <p:nvPr>
            <p:ph type="title"/>
          </p:nvPr>
        </p:nvSpPr>
        <p:spPr>
          <a:xfrm>
            <a:off x="476481" y="157909"/>
            <a:ext cx="10131425" cy="1456267"/>
          </a:xfrm>
        </p:spPr>
        <p:txBody>
          <a:bodyPr/>
          <a:lstStyle/>
          <a:p>
            <a:r>
              <a:rPr lang="en-US" dirty="0"/>
              <a:t>Gabriel Marcel</a:t>
            </a:r>
          </a:p>
        </p:txBody>
      </p:sp>
      <p:sp>
        <p:nvSpPr>
          <p:cNvPr id="3" name="Content Placeholder 2">
            <a:extLst>
              <a:ext uri="{FF2B5EF4-FFF2-40B4-BE49-F238E27FC236}">
                <a16:creationId xmlns:a16="http://schemas.microsoft.com/office/drawing/2014/main" id="{91D11195-B65D-4272-C797-F07D5A4F06F3}"/>
              </a:ext>
            </a:extLst>
          </p:cNvPr>
          <p:cNvSpPr>
            <a:spLocks noGrp="1"/>
          </p:cNvSpPr>
          <p:nvPr>
            <p:ph idx="1"/>
          </p:nvPr>
        </p:nvSpPr>
        <p:spPr>
          <a:xfrm>
            <a:off x="1030287" y="1288973"/>
            <a:ext cx="10131425" cy="5210979"/>
          </a:xfrm>
        </p:spPr>
        <p:txBody>
          <a:bodyPr/>
          <a:lstStyle/>
          <a:p>
            <a:r>
              <a:rPr lang="en-US" sz="2400" dirty="0"/>
              <a:t>Gabriel Marcel (1889-1973), the second major existential influence on Percy, is a theistic existentialist as Kierkegaard is, but differs in his vision of what faith is. Marcel is French, a Jew, and a Catholic convert, and Percy, too, was a Catholic convert. </a:t>
            </a:r>
          </a:p>
          <a:p>
            <a:r>
              <a:rPr lang="en-US" sz="2400" dirty="0"/>
              <a:t>Marcel’s Catholic viewpoint resonated more with Percy than Kierkegaard’s otherworldly, more abstract, Protestant stance. While Kierkegaard sees the "knight of infinite resignation" sacrificing community and earthly relationships in the journey to God, Marcel sees the opposite. </a:t>
            </a:r>
          </a:p>
          <a:p>
            <a:r>
              <a:rPr lang="en-US" sz="2400" dirty="0"/>
              <a:t>Faith is not irrational; the individual is not in isolation. For Marcel, the community and relationship with others are vastly important, and, in fact, are the medium through which transcendent faith is found and lived.</a:t>
            </a:r>
          </a:p>
          <a:p>
            <a:endParaRPr lang="en-US" dirty="0"/>
          </a:p>
        </p:txBody>
      </p:sp>
    </p:spTree>
    <p:extLst>
      <p:ext uri="{BB962C8B-B14F-4D97-AF65-F5344CB8AC3E}">
        <p14:creationId xmlns:p14="http://schemas.microsoft.com/office/powerpoint/2010/main" val="36208093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7C0F72-347E-CD4A-8D2C-E61F1C18D922}"/>
              </a:ext>
            </a:extLst>
          </p:cNvPr>
          <p:cNvSpPr>
            <a:spLocks noGrp="1"/>
          </p:cNvSpPr>
          <p:nvPr>
            <p:ph type="title"/>
          </p:nvPr>
        </p:nvSpPr>
        <p:spPr>
          <a:xfrm>
            <a:off x="0" y="-84463"/>
            <a:ext cx="10837842" cy="998863"/>
          </a:xfrm>
        </p:spPr>
        <p:txBody>
          <a:bodyPr/>
          <a:lstStyle/>
          <a:p>
            <a:r>
              <a:rPr lang="en-US" dirty="0"/>
              <a:t>The Modern Human being: Percy &amp; Marcel agree </a:t>
            </a:r>
          </a:p>
        </p:txBody>
      </p:sp>
      <p:sp>
        <p:nvSpPr>
          <p:cNvPr id="3" name="Content Placeholder 2">
            <a:extLst>
              <a:ext uri="{FF2B5EF4-FFF2-40B4-BE49-F238E27FC236}">
                <a16:creationId xmlns:a16="http://schemas.microsoft.com/office/drawing/2014/main" id="{2A438CDF-B0E2-0203-2BD6-6E2CD2BE599E}"/>
              </a:ext>
            </a:extLst>
          </p:cNvPr>
          <p:cNvSpPr>
            <a:spLocks noGrp="1"/>
          </p:cNvSpPr>
          <p:nvPr>
            <p:ph idx="1"/>
          </p:nvPr>
        </p:nvSpPr>
        <p:spPr>
          <a:xfrm>
            <a:off x="685801" y="914401"/>
            <a:ext cx="11102247" cy="5943600"/>
          </a:xfrm>
        </p:spPr>
        <p:txBody>
          <a:bodyPr>
            <a:noAutofit/>
          </a:bodyPr>
          <a:lstStyle/>
          <a:p>
            <a:r>
              <a:rPr lang="en-US" sz="2000" dirty="0"/>
              <a:t>Since Marcel sees the human spirit in social context, one of his main concerns is the state of modern society and its effect on modern man. </a:t>
            </a:r>
          </a:p>
          <a:p>
            <a:r>
              <a:rPr lang="en-US" sz="2000" dirty="0"/>
              <a:t>Like Percy, Marcel believes modern man is not at ease with himself – a stranger to himself – and one of the reasons for this is the loss of the "ontological" sense in the modern world. </a:t>
            </a:r>
          </a:p>
          <a:p>
            <a:r>
              <a:rPr lang="en-US" sz="2000" dirty="0"/>
              <a:t>Humans are no longer valued for their “ontological” worth; they are valued for their “functional” worth.</a:t>
            </a:r>
          </a:p>
          <a:p>
            <a:r>
              <a:rPr lang="en-US" sz="2000" dirty="0"/>
              <a:t> Ontologically, humans have value just by virtue of the fact that they exist, that they are born and live. There is simply a sacredness of being that is what gives dignity and worth to the individual. </a:t>
            </a:r>
          </a:p>
          <a:p>
            <a:r>
              <a:rPr lang="en-US" sz="2000" dirty="0"/>
              <a:t>In modern society, however, individuals are valued not for the sacredness of their being, for the fact that they simply ARE, they are valued instead for what they DO. They are valued functionally. </a:t>
            </a:r>
          </a:p>
          <a:p>
            <a:r>
              <a:rPr lang="en-US" sz="2000" dirty="0"/>
              <a:t>Functionally, human worth is the same thing as their work – what they produce and contribute to the world. A functionalized world is one that emphasizes "process without a purpose, utilization of means with no clearly defined end, a journey without a goal" (Keen 10). In a functionalized world, we are busy creatures filling up time with "productive" activities that have no real ontological purpose. </a:t>
            </a:r>
          </a:p>
          <a:p>
            <a:r>
              <a:rPr lang="en-US" sz="2000" dirty="0"/>
              <a:t>With the loss of the ontological sense, there is a loss of a sense of mystery and wonder in life and the world.  The functional orientation to life is more concerned with "having" than "being." </a:t>
            </a:r>
          </a:p>
          <a:p>
            <a:endParaRPr lang="en-US" sz="2000" dirty="0"/>
          </a:p>
        </p:txBody>
      </p:sp>
    </p:spTree>
    <p:extLst>
      <p:ext uri="{BB962C8B-B14F-4D97-AF65-F5344CB8AC3E}">
        <p14:creationId xmlns:p14="http://schemas.microsoft.com/office/powerpoint/2010/main" val="34302403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91B364-D0E7-BECA-ECB2-F38569CDF3C4}"/>
              </a:ext>
            </a:extLst>
          </p:cNvPr>
          <p:cNvSpPr>
            <a:spLocks noGrp="1"/>
          </p:cNvSpPr>
          <p:nvPr>
            <p:ph type="title"/>
          </p:nvPr>
        </p:nvSpPr>
        <p:spPr>
          <a:xfrm>
            <a:off x="267160" y="135875"/>
            <a:ext cx="10131425" cy="1456267"/>
          </a:xfrm>
        </p:spPr>
        <p:txBody>
          <a:bodyPr/>
          <a:lstStyle/>
          <a:p>
            <a:r>
              <a:rPr lang="en-US" dirty="0"/>
              <a:t>Ontological vs. Functional</a:t>
            </a:r>
          </a:p>
        </p:txBody>
      </p:sp>
      <p:graphicFrame>
        <p:nvGraphicFramePr>
          <p:cNvPr id="4" name="Content Placeholder 3">
            <a:extLst>
              <a:ext uri="{FF2B5EF4-FFF2-40B4-BE49-F238E27FC236}">
                <a16:creationId xmlns:a16="http://schemas.microsoft.com/office/drawing/2014/main" id="{089D3F89-CDAB-3A48-5638-BBA87E1D6605}"/>
              </a:ext>
            </a:extLst>
          </p:cNvPr>
          <p:cNvGraphicFramePr>
            <a:graphicFrameLocks noGrp="1"/>
          </p:cNvGraphicFramePr>
          <p:nvPr>
            <p:ph idx="1"/>
            <p:extLst>
              <p:ext uri="{D42A27DB-BD31-4B8C-83A1-F6EECF244321}">
                <p14:modId xmlns:p14="http://schemas.microsoft.com/office/powerpoint/2010/main" val="34111320"/>
              </p:ext>
            </p:extLst>
          </p:nvPr>
        </p:nvGraphicFramePr>
        <p:xfrm>
          <a:off x="685800" y="1592142"/>
          <a:ext cx="10131424" cy="4114800"/>
        </p:xfrm>
        <a:graphic>
          <a:graphicData uri="http://schemas.openxmlformats.org/drawingml/2006/table">
            <a:tbl>
              <a:tblPr firstRow="1" bandRow="1">
                <a:tableStyleId>{5C22544A-7EE6-4342-B048-85BDC9FD1C3A}</a:tableStyleId>
              </a:tblPr>
              <a:tblGrid>
                <a:gridCol w="5065712">
                  <a:extLst>
                    <a:ext uri="{9D8B030D-6E8A-4147-A177-3AD203B41FA5}">
                      <a16:colId xmlns:a16="http://schemas.microsoft.com/office/drawing/2014/main" val="2625043023"/>
                    </a:ext>
                  </a:extLst>
                </a:gridCol>
                <a:gridCol w="5065712">
                  <a:extLst>
                    <a:ext uri="{9D8B030D-6E8A-4147-A177-3AD203B41FA5}">
                      <a16:colId xmlns:a16="http://schemas.microsoft.com/office/drawing/2014/main" val="3898409751"/>
                    </a:ext>
                  </a:extLst>
                </a:gridCol>
              </a:tblGrid>
              <a:tr h="3866575">
                <a:tc>
                  <a:txBody>
                    <a:bodyPr/>
                    <a:lstStyle/>
                    <a:p>
                      <a:pPr algn="ctr"/>
                      <a:r>
                        <a:rPr lang="en-US" sz="2200" b="1" kern="1200" dirty="0">
                          <a:solidFill>
                            <a:schemeClr val="lt1"/>
                          </a:solidFill>
                          <a:effectLst/>
                          <a:latin typeface="+mn-lt"/>
                          <a:ea typeface="+mn-ea"/>
                          <a:cs typeface="+mn-cs"/>
                        </a:rPr>
                        <a:t>ONTOLOGICAL</a:t>
                      </a:r>
                    </a:p>
                    <a:p>
                      <a:pPr algn="ctr"/>
                      <a:endParaRPr lang="en-US" sz="2200" b="1" kern="1200" dirty="0">
                        <a:solidFill>
                          <a:schemeClr val="lt1"/>
                        </a:solidFill>
                        <a:effectLst/>
                        <a:latin typeface="+mn-lt"/>
                        <a:ea typeface="+mn-ea"/>
                        <a:cs typeface="+mn-cs"/>
                      </a:endParaRPr>
                    </a:p>
                    <a:p>
                      <a:pPr algn="ctr"/>
                      <a:r>
                        <a:rPr lang="en-US" sz="2200" b="1" kern="1200" dirty="0">
                          <a:solidFill>
                            <a:schemeClr val="lt1"/>
                          </a:solidFill>
                          <a:effectLst/>
                          <a:latin typeface="+mn-lt"/>
                          <a:ea typeface="+mn-ea"/>
                          <a:cs typeface="+mn-cs"/>
                        </a:rPr>
                        <a:t>Being</a:t>
                      </a:r>
                    </a:p>
                    <a:p>
                      <a:pPr algn="ctr"/>
                      <a:r>
                        <a:rPr lang="en-US" sz="2200" b="1" kern="1200" dirty="0">
                          <a:solidFill>
                            <a:schemeClr val="lt1"/>
                          </a:solidFill>
                          <a:effectLst/>
                          <a:latin typeface="+mn-lt"/>
                          <a:ea typeface="+mn-ea"/>
                          <a:cs typeface="+mn-cs"/>
                        </a:rPr>
                        <a:t>Participation</a:t>
                      </a:r>
                    </a:p>
                    <a:p>
                      <a:pPr algn="ctr"/>
                      <a:r>
                        <a:rPr lang="en-US" sz="2200" b="1" kern="1200" dirty="0">
                          <a:solidFill>
                            <a:schemeClr val="lt1"/>
                          </a:solidFill>
                          <a:effectLst/>
                          <a:latin typeface="+mn-lt"/>
                          <a:ea typeface="+mn-ea"/>
                          <a:cs typeface="+mn-cs"/>
                        </a:rPr>
                        <a:t>Mystery</a:t>
                      </a:r>
                    </a:p>
                    <a:p>
                      <a:pPr algn="ctr"/>
                      <a:r>
                        <a:rPr lang="en-US" sz="2200" b="1" kern="1200" dirty="0">
                          <a:solidFill>
                            <a:schemeClr val="lt1"/>
                          </a:solidFill>
                          <a:effectLst/>
                          <a:latin typeface="+mn-lt"/>
                          <a:ea typeface="+mn-ea"/>
                          <a:cs typeface="+mn-cs"/>
                        </a:rPr>
                        <a:t>Presence</a:t>
                      </a:r>
                    </a:p>
                    <a:p>
                      <a:pPr algn="ctr"/>
                      <a:r>
                        <a:rPr lang="en-US" sz="2200" b="1" kern="1200" dirty="0">
                          <a:solidFill>
                            <a:schemeClr val="lt1"/>
                          </a:solidFill>
                          <a:effectLst/>
                          <a:latin typeface="+mn-lt"/>
                          <a:ea typeface="+mn-ea"/>
                          <a:cs typeface="+mn-cs"/>
                        </a:rPr>
                        <a:t>I-Thou relationships</a:t>
                      </a:r>
                    </a:p>
                    <a:p>
                      <a:pPr algn="ctr"/>
                      <a:r>
                        <a:rPr lang="en-US" sz="2200" b="1" kern="1200" dirty="0">
                          <a:solidFill>
                            <a:schemeClr val="lt1"/>
                          </a:solidFill>
                          <a:effectLst/>
                          <a:latin typeface="+mn-lt"/>
                          <a:ea typeface="+mn-ea"/>
                          <a:cs typeface="+mn-cs"/>
                        </a:rPr>
                        <a:t>Thought which stands</a:t>
                      </a:r>
                    </a:p>
                    <a:p>
                      <a:pPr algn="ctr"/>
                      <a:r>
                        <a:rPr lang="en-US" sz="2200" b="1" kern="1200" dirty="0">
                          <a:solidFill>
                            <a:schemeClr val="lt1"/>
                          </a:solidFill>
                          <a:effectLst/>
                          <a:latin typeface="+mn-lt"/>
                          <a:ea typeface="+mn-ea"/>
                          <a:cs typeface="+mn-cs"/>
                        </a:rPr>
                        <a:t>in the presence of....</a:t>
                      </a:r>
                    </a:p>
                    <a:p>
                      <a:pPr algn="ctr"/>
                      <a:r>
                        <a:rPr lang="en-US" sz="2200" b="1" kern="1200" dirty="0">
                          <a:solidFill>
                            <a:schemeClr val="lt1"/>
                          </a:solidFill>
                          <a:effectLst/>
                          <a:latin typeface="+mn-lt"/>
                          <a:ea typeface="+mn-ea"/>
                          <a:cs typeface="+mn-cs"/>
                        </a:rPr>
                        <a:t>Concrete thinking</a:t>
                      </a:r>
                    </a:p>
                    <a:p>
                      <a:pPr algn="ctr"/>
                      <a:r>
                        <a:rPr lang="en-US" sz="2200" b="1" kern="1200" dirty="0">
                          <a:solidFill>
                            <a:schemeClr val="lt1"/>
                          </a:solidFill>
                          <a:effectLst/>
                          <a:latin typeface="+mn-lt"/>
                          <a:ea typeface="+mn-ea"/>
                          <a:cs typeface="+mn-cs"/>
                        </a:rPr>
                        <a:t>Secondary reflection</a:t>
                      </a:r>
                    </a:p>
                    <a:p>
                      <a:endParaRPr lang="en-US" sz="2200" dirty="0"/>
                    </a:p>
                  </a:txBody>
                  <a:tcPr>
                    <a:solidFill>
                      <a:schemeClr val="accent1">
                        <a:lumMod val="75000"/>
                      </a:schemeClr>
                    </a:solidFill>
                  </a:tcPr>
                </a:tc>
                <a:tc>
                  <a:txBody>
                    <a:bodyPr/>
                    <a:lstStyle/>
                    <a:p>
                      <a:pPr algn="ctr"/>
                      <a:r>
                        <a:rPr lang="en-US" sz="2200" b="1" kern="1200" dirty="0">
                          <a:solidFill>
                            <a:schemeClr val="lt1"/>
                          </a:solidFill>
                          <a:effectLst/>
                          <a:latin typeface="+mn-lt"/>
                          <a:ea typeface="+mn-ea"/>
                          <a:cs typeface="+mn-cs"/>
                        </a:rPr>
                        <a:t>FUNCTIONAL</a:t>
                      </a:r>
                    </a:p>
                    <a:p>
                      <a:pPr algn="ctr"/>
                      <a:endParaRPr lang="en-US" sz="2200" b="1" kern="1200" dirty="0">
                        <a:solidFill>
                          <a:schemeClr val="lt1"/>
                        </a:solidFill>
                        <a:effectLst/>
                        <a:latin typeface="+mn-lt"/>
                        <a:ea typeface="+mn-ea"/>
                        <a:cs typeface="+mn-cs"/>
                      </a:endParaRPr>
                    </a:p>
                    <a:p>
                      <a:pPr algn="ctr"/>
                      <a:r>
                        <a:rPr lang="en-US" sz="2200" b="1" kern="1200" dirty="0">
                          <a:solidFill>
                            <a:schemeClr val="lt1"/>
                          </a:solidFill>
                          <a:effectLst/>
                          <a:latin typeface="+mn-lt"/>
                          <a:ea typeface="+mn-ea"/>
                          <a:cs typeface="+mn-cs"/>
                        </a:rPr>
                        <a:t>Having</a:t>
                      </a:r>
                    </a:p>
                    <a:p>
                      <a:pPr algn="ctr"/>
                      <a:r>
                        <a:rPr lang="en-US" sz="2200" b="1" kern="1200" dirty="0">
                          <a:solidFill>
                            <a:schemeClr val="lt1"/>
                          </a:solidFill>
                          <a:effectLst/>
                          <a:latin typeface="+mn-lt"/>
                          <a:ea typeface="+mn-ea"/>
                          <a:cs typeface="+mn-cs"/>
                        </a:rPr>
                        <a:t>Objectification</a:t>
                      </a:r>
                    </a:p>
                    <a:p>
                      <a:pPr algn="ctr"/>
                      <a:r>
                        <a:rPr lang="en-US" sz="2200" b="1" kern="1200" dirty="0">
                          <a:solidFill>
                            <a:schemeClr val="lt1"/>
                          </a:solidFill>
                          <a:effectLst/>
                          <a:latin typeface="+mn-lt"/>
                          <a:ea typeface="+mn-ea"/>
                          <a:cs typeface="+mn-cs"/>
                        </a:rPr>
                        <a:t>Problem</a:t>
                      </a:r>
                    </a:p>
                    <a:p>
                      <a:pPr algn="ctr"/>
                      <a:r>
                        <a:rPr lang="en-US" sz="2200" b="1" kern="1200" dirty="0">
                          <a:solidFill>
                            <a:schemeClr val="lt1"/>
                          </a:solidFill>
                          <a:effectLst/>
                          <a:latin typeface="+mn-lt"/>
                          <a:ea typeface="+mn-ea"/>
                          <a:cs typeface="+mn-cs"/>
                        </a:rPr>
                        <a:t>Object</a:t>
                      </a:r>
                    </a:p>
                    <a:p>
                      <a:pPr algn="ctr"/>
                      <a:r>
                        <a:rPr lang="en-US" sz="2200" b="1" kern="1200" dirty="0">
                          <a:solidFill>
                            <a:schemeClr val="lt1"/>
                          </a:solidFill>
                          <a:effectLst/>
                          <a:latin typeface="+mn-lt"/>
                          <a:ea typeface="+mn-ea"/>
                          <a:cs typeface="+mn-cs"/>
                        </a:rPr>
                        <a:t>I-It relationships</a:t>
                      </a:r>
                    </a:p>
                    <a:p>
                      <a:pPr algn="ctr"/>
                      <a:r>
                        <a:rPr lang="en-US" sz="2200" b="1" kern="1200" dirty="0">
                          <a:solidFill>
                            <a:schemeClr val="lt1"/>
                          </a:solidFill>
                          <a:effectLst/>
                          <a:latin typeface="+mn-lt"/>
                          <a:ea typeface="+mn-ea"/>
                          <a:cs typeface="+mn-cs"/>
                        </a:rPr>
                        <a:t>Thought which proceeds</a:t>
                      </a:r>
                    </a:p>
                    <a:p>
                      <a:pPr algn="ctr"/>
                      <a:r>
                        <a:rPr lang="en-US" sz="2200" b="1" kern="1200" dirty="0">
                          <a:solidFill>
                            <a:schemeClr val="lt1"/>
                          </a:solidFill>
                          <a:effectLst/>
                          <a:latin typeface="+mn-lt"/>
                          <a:ea typeface="+mn-ea"/>
                          <a:cs typeface="+mn-cs"/>
                        </a:rPr>
                        <a:t>by interrogation</a:t>
                      </a:r>
                    </a:p>
                    <a:p>
                      <a:pPr algn="ctr"/>
                      <a:r>
                        <a:rPr lang="en-US" sz="2200" b="1" kern="1200" dirty="0">
                          <a:solidFill>
                            <a:schemeClr val="lt1"/>
                          </a:solidFill>
                          <a:effectLst/>
                          <a:latin typeface="+mn-lt"/>
                          <a:ea typeface="+mn-ea"/>
                          <a:cs typeface="+mn-cs"/>
                        </a:rPr>
                        <a:t>Abstraction</a:t>
                      </a:r>
                    </a:p>
                    <a:p>
                      <a:pPr algn="ctr"/>
                      <a:r>
                        <a:rPr lang="en-US" sz="2200" b="1" kern="1200" dirty="0">
                          <a:solidFill>
                            <a:schemeClr val="lt1"/>
                          </a:solidFill>
                          <a:effectLst/>
                          <a:latin typeface="+mn-lt"/>
                          <a:ea typeface="+mn-ea"/>
                          <a:cs typeface="+mn-cs"/>
                        </a:rPr>
                        <a:t>Primary reflection</a:t>
                      </a:r>
                    </a:p>
                    <a:p>
                      <a:endParaRPr lang="en-US" sz="2200" dirty="0"/>
                    </a:p>
                  </a:txBody>
                  <a:tcPr>
                    <a:solidFill>
                      <a:schemeClr val="accent1">
                        <a:lumMod val="75000"/>
                      </a:schemeClr>
                    </a:solidFill>
                  </a:tcPr>
                </a:tc>
                <a:extLst>
                  <a:ext uri="{0D108BD9-81ED-4DB2-BD59-A6C34878D82A}">
                    <a16:rowId xmlns:a16="http://schemas.microsoft.com/office/drawing/2014/main" val="3243317454"/>
                  </a:ext>
                </a:extLst>
              </a:tr>
            </a:tbl>
          </a:graphicData>
        </a:graphic>
      </p:graphicFrame>
    </p:spTree>
    <p:extLst>
      <p:ext uri="{BB962C8B-B14F-4D97-AF65-F5344CB8AC3E}">
        <p14:creationId xmlns:p14="http://schemas.microsoft.com/office/powerpoint/2010/main" val="2621293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383FAB-8EBD-41B8-E61F-8724F9064CF3}"/>
              </a:ext>
            </a:extLst>
          </p:cNvPr>
          <p:cNvSpPr>
            <a:spLocks noGrp="1"/>
          </p:cNvSpPr>
          <p:nvPr>
            <p:ph type="title"/>
          </p:nvPr>
        </p:nvSpPr>
        <p:spPr>
          <a:xfrm>
            <a:off x="134958" y="0"/>
            <a:ext cx="10131425" cy="1002535"/>
          </a:xfrm>
        </p:spPr>
        <p:txBody>
          <a:bodyPr/>
          <a:lstStyle/>
          <a:p>
            <a:r>
              <a:rPr lang="en-US" dirty="0"/>
              <a:t>Technological thinking</a:t>
            </a:r>
          </a:p>
        </p:txBody>
      </p:sp>
      <p:sp>
        <p:nvSpPr>
          <p:cNvPr id="3" name="Content Placeholder 2">
            <a:extLst>
              <a:ext uri="{FF2B5EF4-FFF2-40B4-BE49-F238E27FC236}">
                <a16:creationId xmlns:a16="http://schemas.microsoft.com/office/drawing/2014/main" id="{354B0AF4-4222-A665-F271-B075300DECFD}"/>
              </a:ext>
            </a:extLst>
          </p:cNvPr>
          <p:cNvSpPr>
            <a:spLocks noGrp="1"/>
          </p:cNvSpPr>
          <p:nvPr>
            <p:ph idx="1"/>
          </p:nvPr>
        </p:nvSpPr>
        <p:spPr>
          <a:xfrm>
            <a:off x="517793" y="831773"/>
            <a:ext cx="11413475" cy="6015210"/>
          </a:xfrm>
        </p:spPr>
        <p:txBody>
          <a:bodyPr>
            <a:normAutofit/>
          </a:bodyPr>
          <a:lstStyle/>
          <a:p>
            <a:r>
              <a:rPr lang="en-US" dirty="0"/>
              <a:t>Marcel associates functional thinking with technological thinking. Like Heidegger, Marcel sees  technology, in and of itself, as morally neutral. It is when technological thinking deteriorates into  "</a:t>
            </a:r>
            <a:r>
              <a:rPr lang="en-US" b="1" dirty="0" err="1"/>
              <a:t>technomania</a:t>
            </a:r>
            <a:r>
              <a:rPr lang="en-US" b="1" dirty="0"/>
              <a:t>" </a:t>
            </a:r>
            <a:r>
              <a:rPr lang="en-US" dirty="0"/>
              <a:t>and "</a:t>
            </a:r>
            <a:r>
              <a:rPr lang="en-US" b="1" dirty="0" err="1"/>
              <a:t>technolatry</a:t>
            </a:r>
            <a:r>
              <a:rPr lang="en-US" b="1" dirty="0"/>
              <a:t>" </a:t>
            </a:r>
            <a:r>
              <a:rPr lang="en-US" dirty="0"/>
              <a:t>that there is a loss of the ontological sense. Technological thinking  causes an </a:t>
            </a:r>
            <a:r>
              <a:rPr lang="en-US" dirty="0" err="1"/>
              <a:t>anthropocentrist</a:t>
            </a:r>
            <a:r>
              <a:rPr lang="en-US" dirty="0"/>
              <a:t> world view – a loss of humility, that is, a pride that man's technological  products and an inadequate scientific worldview, i.e.: scientism, are the answers to life and to all  knowledge – which is Percy’s complaint against and rejection of “scientism” (not science or the scientific  method however). One then becomes one’s own source of meaning and value to life, a solipsistic and unacceptable view for Percy..</a:t>
            </a:r>
          </a:p>
          <a:p>
            <a:r>
              <a:rPr lang="en-US" dirty="0"/>
              <a:t>In addition, technology has created a </a:t>
            </a:r>
            <a:r>
              <a:rPr lang="en-US" b="1" dirty="0"/>
              <a:t>loss of particularity and individuality </a:t>
            </a:r>
            <a:r>
              <a:rPr lang="en-US" dirty="0"/>
              <a:t>and uniqueness and  intimacy to real people and concrete places. We live in a society of mass production, standardized  products, brand names, and uniform workers. The loss of concrete particular and unique identity results  in a "</a:t>
            </a:r>
            <a:r>
              <a:rPr lang="en-US" b="1" dirty="0"/>
              <a:t>spirit of abstraction." </a:t>
            </a:r>
            <a:r>
              <a:rPr lang="en-US" dirty="0"/>
              <a:t>Like technology, abstraction itself can be useful – it is necessary for reason  and thought. It helps us to theorize and to order and understand the world. However, it becomes  negative and dangerous when the concreteness from which it arises is lost. Sam Keen explains:  </a:t>
            </a:r>
          </a:p>
          <a:p>
            <a:pPr marL="914400" lvl="2" indent="0">
              <a:buNone/>
            </a:pPr>
            <a:r>
              <a:rPr lang="en-US" sz="1800" dirty="0"/>
              <a:t>When we forget that the enemy whom we may be forced to kill in war is an individual human  being with hopes and fears, that the ‘schizophrenic’ is a unique person whom no diagnostic categories wholly fit, that a flower that can be understood in scientific terms is also a thing of  beauty existing in its own right, we yield to the fascination of abstraction and betray a contempt  for concrete reality. (13-14)</a:t>
            </a:r>
          </a:p>
          <a:p>
            <a:pPr marL="0" indent="0">
              <a:buNone/>
            </a:pPr>
            <a:r>
              <a:rPr lang="en-US" dirty="0"/>
              <a:t>Percy believes like Marcel that it is abstraction, generalization, functionalization, and the loss of the particular individual that sends modern humans astray.</a:t>
            </a:r>
          </a:p>
          <a:p>
            <a:endParaRPr lang="en-US" dirty="0"/>
          </a:p>
        </p:txBody>
      </p:sp>
    </p:spTree>
    <p:extLst>
      <p:ext uri="{BB962C8B-B14F-4D97-AF65-F5344CB8AC3E}">
        <p14:creationId xmlns:p14="http://schemas.microsoft.com/office/powerpoint/2010/main" val="38941541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B425B-EF53-87FE-86BB-6AE49730B1C9}"/>
              </a:ext>
            </a:extLst>
          </p:cNvPr>
          <p:cNvSpPr>
            <a:spLocks noGrp="1"/>
          </p:cNvSpPr>
          <p:nvPr>
            <p:ph type="title"/>
          </p:nvPr>
        </p:nvSpPr>
        <p:spPr>
          <a:xfrm>
            <a:off x="355295" y="317907"/>
            <a:ext cx="10131425" cy="726831"/>
          </a:xfrm>
        </p:spPr>
        <p:txBody>
          <a:bodyPr/>
          <a:lstStyle/>
          <a:p>
            <a:r>
              <a:rPr lang="en-US" dirty="0"/>
              <a:t>nature</a:t>
            </a:r>
          </a:p>
        </p:txBody>
      </p:sp>
      <p:sp>
        <p:nvSpPr>
          <p:cNvPr id="3" name="Content Placeholder 2">
            <a:extLst>
              <a:ext uri="{FF2B5EF4-FFF2-40B4-BE49-F238E27FC236}">
                <a16:creationId xmlns:a16="http://schemas.microsoft.com/office/drawing/2014/main" id="{BDADBBDD-25BF-C403-4790-16FB1FEE2435}"/>
              </a:ext>
            </a:extLst>
          </p:cNvPr>
          <p:cNvSpPr>
            <a:spLocks noGrp="1"/>
          </p:cNvSpPr>
          <p:nvPr>
            <p:ph idx="1"/>
          </p:nvPr>
        </p:nvSpPr>
        <p:spPr>
          <a:xfrm>
            <a:off x="607841" y="815249"/>
            <a:ext cx="11312409" cy="5934164"/>
          </a:xfrm>
        </p:spPr>
        <p:txBody>
          <a:bodyPr>
            <a:normAutofit lnSpcReduction="10000"/>
          </a:bodyPr>
          <a:lstStyle/>
          <a:p>
            <a:r>
              <a:rPr lang="en-US" sz="2000" dirty="0"/>
              <a:t>Percy’s appreciation of nature is another indication of the Marcellian manifestation of the  human need to be in the reality and presence of the physical world and not be divorced from it. Nature  suffuses Percy’s novels. He does not split spirit from world any more than he splits mind from body.  Percy’s theology, as much as he used Kierkegaard’s stages, is ultimately far more similar to Marcel’s.  Interviewer Bradley R. Dewey explains:</a:t>
            </a:r>
          </a:p>
          <a:p>
            <a:pPr marL="914400" lvl="2" indent="0">
              <a:buNone/>
            </a:pPr>
            <a:r>
              <a:rPr lang="en-US" sz="2000" dirty="0"/>
              <a:t>In Kierkegaard’s view, there seems to be a narrow vertical line straight up and down from God  to man, not touching the believer’s earthly surroundings at all. How strikingly different it is for  Percy. His novels are suffused with nature. No fewer than twelve species of birds appear in The Moviegoer. We are kept constantly, but gently, aware of the look of the sky, sounds, smells, the feel of things. (Con I 123)</a:t>
            </a:r>
          </a:p>
          <a:p>
            <a:r>
              <a:rPr lang="en-US" sz="2000" dirty="0"/>
              <a:t>Kierkegaard had “stark landscapes” (Dewey, Con I 123), as one’s earthly surroundings are unimportant and superfluous to faith in Protestant theology. </a:t>
            </a:r>
          </a:p>
          <a:p>
            <a:r>
              <a:rPr lang="en-US" sz="2000" dirty="0"/>
              <a:t>Percy is more like the Catholics – both Marcel and  19</a:t>
            </a:r>
            <a:r>
              <a:rPr lang="en-US" sz="2000" baseline="30000" dirty="0"/>
              <a:t>th</a:t>
            </a:r>
            <a:r>
              <a:rPr lang="en-US" sz="2000" dirty="0"/>
              <a:t> century priest and poet Gerard Manley Hopkins. “It is as if the whole universe is filled with grace. It’s not just gracious Jesus,  which is so Protestant,” Percy says of Hopkins’ writing (Dewey, Con I 124). Of his own writing, Percy  says it is a “consciously Catholic attitude toward nature – nature, created nature, as a sacramental kind  of existence” (Con I 124). Such an orientation is directly opposed to the mind-body split of the  Enlightenment; in Percy’s view, the Catholics, before and after Descartes, have always had it right in this  way.</a:t>
            </a:r>
          </a:p>
        </p:txBody>
      </p:sp>
    </p:spTree>
    <p:extLst>
      <p:ext uri="{BB962C8B-B14F-4D97-AF65-F5344CB8AC3E}">
        <p14:creationId xmlns:p14="http://schemas.microsoft.com/office/powerpoint/2010/main" val="15639311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B011E-B70F-A844-4EE9-51BFCFCD065B}"/>
              </a:ext>
            </a:extLst>
          </p:cNvPr>
          <p:cNvSpPr>
            <a:spLocks noGrp="1"/>
          </p:cNvSpPr>
          <p:nvPr>
            <p:ph type="title"/>
          </p:nvPr>
        </p:nvSpPr>
        <p:spPr>
          <a:xfrm>
            <a:off x="256143" y="338666"/>
            <a:ext cx="10131425" cy="1456267"/>
          </a:xfrm>
        </p:spPr>
        <p:txBody>
          <a:bodyPr/>
          <a:lstStyle/>
          <a:p>
            <a:r>
              <a:rPr lang="en-US" dirty="0"/>
              <a:t>Wayfarers and Pilgrims</a:t>
            </a:r>
          </a:p>
        </p:txBody>
      </p:sp>
      <p:sp>
        <p:nvSpPr>
          <p:cNvPr id="3" name="Content Placeholder 2">
            <a:extLst>
              <a:ext uri="{FF2B5EF4-FFF2-40B4-BE49-F238E27FC236}">
                <a16:creationId xmlns:a16="http://schemas.microsoft.com/office/drawing/2014/main" id="{B122ADAB-B6D5-D0D5-4AFC-2602307EA731}"/>
              </a:ext>
            </a:extLst>
          </p:cNvPr>
          <p:cNvSpPr>
            <a:spLocks noGrp="1"/>
          </p:cNvSpPr>
          <p:nvPr>
            <p:ph idx="1"/>
          </p:nvPr>
        </p:nvSpPr>
        <p:spPr>
          <a:xfrm>
            <a:off x="685801" y="1366092"/>
            <a:ext cx="10131425" cy="5034707"/>
          </a:xfrm>
        </p:spPr>
        <p:txBody>
          <a:bodyPr>
            <a:normAutofit/>
          </a:bodyPr>
          <a:lstStyle/>
          <a:p>
            <a:r>
              <a:rPr lang="en-US" sz="2200" dirty="0"/>
              <a:t>What is a human being? </a:t>
            </a:r>
          </a:p>
          <a:p>
            <a:r>
              <a:rPr lang="en-US" sz="2200" dirty="0"/>
              <a:t>Walker Percy, the scientist, wanted to find a cohesive and decisive explanatory theory for human beings. He believed humans are more than organisms in an environment, more than integrated personalities, more even than “mature and creative” individuals. They are wayfarers and pilgrims. </a:t>
            </a:r>
          </a:p>
          <a:p>
            <a:r>
              <a:rPr lang="en-US" sz="2200" dirty="0"/>
              <a:t>Psychology and psychiatry based in dyadic science could not suffice either. A materialist viewpoint cannot take into account any existential, ontological need. </a:t>
            </a:r>
          </a:p>
          <a:p>
            <a:r>
              <a:rPr lang="en-US" sz="2200" dirty="0"/>
              <a:t>Our culture is riddled with conflicting and competing theories resonating through our social fabric and our confused and divided American consciousness – both individual and group. We no longer have an accepted coherent or adequate view of humankind or the universe. </a:t>
            </a:r>
          </a:p>
          <a:p>
            <a:endParaRPr lang="en-US" sz="2200" dirty="0"/>
          </a:p>
        </p:txBody>
      </p:sp>
    </p:spTree>
    <p:extLst>
      <p:ext uri="{BB962C8B-B14F-4D97-AF65-F5344CB8AC3E}">
        <p14:creationId xmlns:p14="http://schemas.microsoft.com/office/powerpoint/2010/main" val="28066430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04437-991D-4B30-D12F-5727B2994323}"/>
              </a:ext>
            </a:extLst>
          </p:cNvPr>
          <p:cNvSpPr>
            <a:spLocks noGrp="1"/>
          </p:cNvSpPr>
          <p:nvPr>
            <p:ph type="title"/>
          </p:nvPr>
        </p:nvSpPr>
        <p:spPr>
          <a:xfrm>
            <a:off x="465463" y="334178"/>
            <a:ext cx="10131425" cy="1456267"/>
          </a:xfrm>
        </p:spPr>
        <p:txBody>
          <a:bodyPr/>
          <a:lstStyle/>
          <a:p>
            <a:r>
              <a:rPr lang="en-US" dirty="0"/>
              <a:t>MARCEL’S EXISTENTIAL THEOLOGY</a:t>
            </a:r>
            <a:br>
              <a:rPr lang="en-US" dirty="0"/>
            </a:br>
            <a:r>
              <a:rPr lang="en-US" dirty="0"/>
              <a:t>          IS THE GREATER INFLUENCE ON PERCY</a:t>
            </a:r>
          </a:p>
        </p:txBody>
      </p:sp>
      <p:sp>
        <p:nvSpPr>
          <p:cNvPr id="3" name="Content Placeholder 2">
            <a:extLst>
              <a:ext uri="{FF2B5EF4-FFF2-40B4-BE49-F238E27FC236}">
                <a16:creationId xmlns:a16="http://schemas.microsoft.com/office/drawing/2014/main" id="{C937D3A6-D718-6883-1D87-74DFE75D92A0}"/>
              </a:ext>
            </a:extLst>
          </p:cNvPr>
          <p:cNvSpPr>
            <a:spLocks noGrp="1"/>
          </p:cNvSpPr>
          <p:nvPr>
            <p:ph idx="1"/>
          </p:nvPr>
        </p:nvSpPr>
        <p:spPr>
          <a:xfrm>
            <a:off x="1302746" y="2053932"/>
            <a:ext cx="10131425" cy="3972294"/>
          </a:xfrm>
        </p:spPr>
        <p:txBody>
          <a:bodyPr/>
          <a:lstStyle/>
          <a:p>
            <a:r>
              <a:rPr lang="en-US" sz="2400" dirty="0"/>
              <a:t>While Kierkegaard’s religious stage would require the believer to give up the entire world,  including all earthly relationships (if asked by God), for Marcel and for Percy the opposite is true. Not only is the physical nature of this world a kind of sacrament, a conduit to the transcendent, but relationships and community also are a medium of this world, through which God is lived and experienced. By entering into a commitment of fidelity to another person and of service to a community, the believer enters into a life of the religious sphere, the life of faith and service to God. </a:t>
            </a:r>
          </a:p>
          <a:p>
            <a:endParaRPr lang="en-US" dirty="0"/>
          </a:p>
        </p:txBody>
      </p:sp>
    </p:spTree>
    <p:extLst>
      <p:ext uri="{BB962C8B-B14F-4D97-AF65-F5344CB8AC3E}">
        <p14:creationId xmlns:p14="http://schemas.microsoft.com/office/powerpoint/2010/main" val="3718955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D2DD59-F2FF-4E90-72FC-65FDE9CDB06E}"/>
              </a:ext>
            </a:extLst>
          </p:cNvPr>
          <p:cNvSpPr>
            <a:spLocks noGrp="1"/>
          </p:cNvSpPr>
          <p:nvPr>
            <p:ph type="title"/>
          </p:nvPr>
        </p:nvSpPr>
        <p:spPr>
          <a:xfrm>
            <a:off x="190042" y="53044"/>
            <a:ext cx="10131425" cy="1456267"/>
          </a:xfrm>
        </p:spPr>
        <p:txBody>
          <a:bodyPr/>
          <a:lstStyle/>
          <a:p>
            <a:r>
              <a:rPr lang="en-US" dirty="0"/>
              <a:t>The answer TO THE PROBLEM?</a:t>
            </a:r>
          </a:p>
        </p:txBody>
      </p:sp>
      <p:sp>
        <p:nvSpPr>
          <p:cNvPr id="3" name="Content Placeholder 2">
            <a:extLst>
              <a:ext uri="{FF2B5EF4-FFF2-40B4-BE49-F238E27FC236}">
                <a16:creationId xmlns:a16="http://schemas.microsoft.com/office/drawing/2014/main" id="{D01CD086-FFBF-3D9B-B17E-E9CDA0A540BF}"/>
              </a:ext>
            </a:extLst>
          </p:cNvPr>
          <p:cNvSpPr>
            <a:spLocks noGrp="1"/>
          </p:cNvSpPr>
          <p:nvPr>
            <p:ph idx="1"/>
          </p:nvPr>
        </p:nvSpPr>
        <p:spPr>
          <a:xfrm>
            <a:off x="683734" y="1211856"/>
            <a:ext cx="10824531" cy="5376231"/>
          </a:xfrm>
        </p:spPr>
        <p:txBody>
          <a:bodyPr>
            <a:normAutofit/>
          </a:bodyPr>
          <a:lstStyle/>
          <a:p>
            <a:r>
              <a:rPr lang="en-US" sz="2200" dirty="0"/>
              <a:t>This is the end to all of Percy’s novels:  the protagonist wanders and searches throughout the books, for “God” we presume, only to apparently “chuck it all” and find himself, at the end of the novel, settling down with a good woman in a leafy enclave.  </a:t>
            </a:r>
          </a:p>
          <a:p>
            <a:r>
              <a:rPr lang="en-US" sz="2200" dirty="0"/>
              <a:t>As interviewer J. Gerald Kennedy said, to which Percy answered in the affirmative: “In other words, essentially what you’re interested in is in the wandering and the searching and being in doubt, but once the character makes his commitment, that’s the time when you’ve got to hit the road and end the book” (Con I 234). </a:t>
            </a:r>
          </a:p>
          <a:p>
            <a:r>
              <a:rPr lang="en-US" sz="2200" dirty="0"/>
              <a:t>Percy admitted his characters “did mostly get married. It seems that the nearest approximation, humanly speaking, of happiness is love. You would like your characters to get out of whatever fix they were in and achieve some kind of happiness. The best way to do it, the easiest way to do it, is to fall in love” (Con II 107).  </a:t>
            </a:r>
          </a:p>
          <a:p>
            <a:r>
              <a:rPr lang="en-US" sz="2200" dirty="0"/>
              <a:t>But what of the search for God and meaning?  Wasn’t that the whole point of the novels?</a:t>
            </a:r>
          </a:p>
          <a:p>
            <a:endParaRPr lang="en-US" dirty="0"/>
          </a:p>
        </p:txBody>
      </p:sp>
    </p:spTree>
    <p:extLst>
      <p:ext uri="{BB962C8B-B14F-4D97-AF65-F5344CB8AC3E}">
        <p14:creationId xmlns:p14="http://schemas.microsoft.com/office/powerpoint/2010/main" val="4567103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B9B48-F042-D29E-B09D-814979621F0C}"/>
              </a:ext>
            </a:extLst>
          </p:cNvPr>
          <p:cNvSpPr>
            <a:spLocks noGrp="1"/>
          </p:cNvSpPr>
          <p:nvPr>
            <p:ph type="title"/>
          </p:nvPr>
        </p:nvSpPr>
        <p:spPr>
          <a:xfrm>
            <a:off x="421396" y="338666"/>
            <a:ext cx="10131425" cy="1456267"/>
          </a:xfrm>
        </p:spPr>
        <p:txBody>
          <a:bodyPr/>
          <a:lstStyle/>
          <a:p>
            <a:r>
              <a:rPr lang="en-US" dirty="0"/>
              <a:t>Rethinking </a:t>
            </a:r>
            <a:r>
              <a:rPr lang="en-US" dirty="0" err="1"/>
              <a:t>percy’s</a:t>
            </a:r>
            <a:r>
              <a:rPr lang="en-US" dirty="0"/>
              <a:t> endings</a:t>
            </a:r>
          </a:p>
        </p:txBody>
      </p:sp>
      <p:sp>
        <p:nvSpPr>
          <p:cNvPr id="3" name="Content Placeholder 2">
            <a:extLst>
              <a:ext uri="{FF2B5EF4-FFF2-40B4-BE49-F238E27FC236}">
                <a16:creationId xmlns:a16="http://schemas.microsoft.com/office/drawing/2014/main" id="{B1442F87-30DF-6514-3D39-C83FAAB96A1D}"/>
              </a:ext>
            </a:extLst>
          </p:cNvPr>
          <p:cNvSpPr>
            <a:spLocks noGrp="1"/>
          </p:cNvSpPr>
          <p:nvPr>
            <p:ph idx="1"/>
          </p:nvPr>
        </p:nvSpPr>
        <p:spPr>
          <a:xfrm>
            <a:off x="818003" y="1794933"/>
            <a:ext cx="10441236" cy="4506715"/>
          </a:xfrm>
        </p:spPr>
        <p:txBody>
          <a:bodyPr>
            <a:normAutofit fontScale="92500"/>
          </a:bodyPr>
          <a:lstStyle/>
          <a:p>
            <a:r>
              <a:rPr lang="en-US" sz="2600" dirty="0"/>
              <a:t>The Kierkegaard-Marcel dichotomy illuminates Percy’s answer to the problem: </a:t>
            </a:r>
          </a:p>
          <a:p>
            <a:r>
              <a:rPr lang="en-US" sz="2600" dirty="0"/>
              <a:t> Percy does not foresee his protagonists eventually abandoning their community or nature to have the ultimate union with God in isolation as they progress out of Kierkegaard’s aesthetic, then ethical, stages into the religious stage.</a:t>
            </a:r>
          </a:p>
          <a:p>
            <a:r>
              <a:rPr lang="en-US" sz="2600" dirty="0"/>
              <a:t>The marriages at the end may not be so much the protagonist leaving the aesthetic sphere for Kierkegaard’s ethical stage.  Instead, perhaps they move to Marcel’s answer to the existential question.</a:t>
            </a:r>
          </a:p>
          <a:p>
            <a:r>
              <a:rPr lang="en-US" sz="2600" dirty="0"/>
              <a:t>In fact, it is through Marcellian commitment to and growth in the world, body, and community that God is found.</a:t>
            </a:r>
          </a:p>
          <a:p>
            <a:endParaRPr lang="en-US" dirty="0"/>
          </a:p>
        </p:txBody>
      </p:sp>
    </p:spTree>
    <p:extLst>
      <p:ext uri="{BB962C8B-B14F-4D97-AF65-F5344CB8AC3E}">
        <p14:creationId xmlns:p14="http://schemas.microsoft.com/office/powerpoint/2010/main" val="7537741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028454-5A77-23B6-6356-7B8783765C10}"/>
              </a:ext>
            </a:extLst>
          </p:cNvPr>
          <p:cNvSpPr>
            <a:spLocks noGrp="1"/>
          </p:cNvSpPr>
          <p:nvPr>
            <p:ph type="title"/>
          </p:nvPr>
        </p:nvSpPr>
        <p:spPr>
          <a:xfrm>
            <a:off x="256143" y="250531"/>
            <a:ext cx="10131425" cy="728134"/>
          </a:xfrm>
        </p:spPr>
        <p:txBody>
          <a:bodyPr/>
          <a:lstStyle/>
          <a:p>
            <a:r>
              <a:rPr lang="en-US" dirty="0"/>
              <a:t>The Moviegoer</a:t>
            </a:r>
          </a:p>
        </p:txBody>
      </p:sp>
      <p:sp>
        <p:nvSpPr>
          <p:cNvPr id="3" name="Content Placeholder 2">
            <a:extLst>
              <a:ext uri="{FF2B5EF4-FFF2-40B4-BE49-F238E27FC236}">
                <a16:creationId xmlns:a16="http://schemas.microsoft.com/office/drawing/2014/main" id="{10E5774B-18B1-4E60-EF7C-5EBABB35B88E}"/>
              </a:ext>
            </a:extLst>
          </p:cNvPr>
          <p:cNvSpPr>
            <a:spLocks noGrp="1"/>
          </p:cNvSpPr>
          <p:nvPr>
            <p:ph idx="1"/>
          </p:nvPr>
        </p:nvSpPr>
        <p:spPr>
          <a:xfrm>
            <a:off x="718851" y="868497"/>
            <a:ext cx="10568353" cy="5895859"/>
          </a:xfrm>
        </p:spPr>
        <p:txBody>
          <a:bodyPr>
            <a:normAutofit/>
          </a:bodyPr>
          <a:lstStyle/>
          <a:p>
            <a:r>
              <a:rPr lang="en-US" sz="2000" i="1" dirty="0"/>
              <a:t>The Moviegoer</a:t>
            </a:r>
            <a:r>
              <a:rPr lang="en-US" sz="2000" dirty="0"/>
              <a:t> ends with Binx’s commitment to Kate, and in the final scene he is seen as the father figure for his nieces and nephews, including the Christ figure in the book, Lonnie – the movie ending of “everydayness” that he deplores at the beginning of the book. </a:t>
            </a:r>
          </a:p>
          <a:p>
            <a:r>
              <a:rPr lang="en-US" sz="2000" dirty="0"/>
              <a:t>Binx’s transformation at the end is marked, like Lonnie’s life, by sacraments and participation in sacraments, including the communal sacrament of marriage, indicating the presence of God in community. </a:t>
            </a:r>
          </a:p>
          <a:p>
            <a:r>
              <a:rPr lang="en-US" sz="2000" dirty="0"/>
              <a:t>Binx’s commitment to others becomes his grace and his sacrament. But, it is to be differentiated from Walter’s and Aunt Emily’s stage two ethical commitment to achievement and contribution – he is not doing so out of a desire to make a contribution to society – that ends only there, with itself. </a:t>
            </a:r>
          </a:p>
          <a:p>
            <a:r>
              <a:rPr lang="en-US" sz="2000" dirty="0"/>
              <a:t>His commitment to others is also a commitment to God – he creates the closest community– an intimate one, a family, not an abstract or anonymous one. Nor is he doing so out of a fatalistic, stoic, resignation that this is characteristic of the changing South. </a:t>
            </a:r>
          </a:p>
          <a:p>
            <a:r>
              <a:rPr lang="en-US" sz="2000" dirty="0"/>
              <a:t>Percy explains: “But in the end – and we’re using Kierkegaardian terminology here – Binx jumps the aesthetic clear across the ethical to the religious. He had no ethical sphere at all. That’s what Aunt Emily can’t understand about him” (Con I 66). </a:t>
            </a:r>
          </a:p>
        </p:txBody>
      </p:sp>
    </p:spTree>
    <p:extLst>
      <p:ext uri="{BB962C8B-B14F-4D97-AF65-F5344CB8AC3E}">
        <p14:creationId xmlns:p14="http://schemas.microsoft.com/office/powerpoint/2010/main" val="27648999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B98F25-AC5A-AB23-B8AC-48CDC21D3A5E}"/>
              </a:ext>
            </a:extLst>
          </p:cNvPr>
          <p:cNvSpPr>
            <a:spLocks noGrp="1"/>
          </p:cNvSpPr>
          <p:nvPr>
            <p:ph type="title"/>
          </p:nvPr>
        </p:nvSpPr>
        <p:spPr>
          <a:xfrm>
            <a:off x="101907" y="1"/>
            <a:ext cx="10131425" cy="1024568"/>
          </a:xfrm>
        </p:spPr>
        <p:txBody>
          <a:bodyPr/>
          <a:lstStyle/>
          <a:p>
            <a:r>
              <a:rPr lang="en-US" dirty="0"/>
              <a:t>The moviegoer and marcel</a:t>
            </a:r>
          </a:p>
        </p:txBody>
      </p:sp>
      <p:sp>
        <p:nvSpPr>
          <p:cNvPr id="3" name="Content Placeholder 2">
            <a:extLst>
              <a:ext uri="{FF2B5EF4-FFF2-40B4-BE49-F238E27FC236}">
                <a16:creationId xmlns:a16="http://schemas.microsoft.com/office/drawing/2014/main" id="{082C5638-65D6-BB20-D211-033E35F3EBC1}"/>
              </a:ext>
            </a:extLst>
          </p:cNvPr>
          <p:cNvSpPr>
            <a:spLocks noGrp="1"/>
          </p:cNvSpPr>
          <p:nvPr>
            <p:ph idx="1"/>
          </p:nvPr>
        </p:nvSpPr>
        <p:spPr>
          <a:xfrm>
            <a:off x="710129" y="936433"/>
            <a:ext cx="10890632" cy="5673687"/>
          </a:xfrm>
        </p:spPr>
        <p:txBody>
          <a:bodyPr>
            <a:normAutofit/>
          </a:bodyPr>
          <a:lstStyle/>
          <a:p>
            <a:r>
              <a:rPr lang="en-US" sz="2000" dirty="0"/>
              <a:t>Binx’s religious stage must be differentiated from Kierkegaard’s. It is through commitment to people in one’s life that commitment to God is experienced. The novel itself ends with Binx’s servanthood to Kate and his family: “I watch her walk toward St. Charles, cape jasmine held against her cheek, until my brothers and sisters call out behind me” (MG 242). </a:t>
            </a:r>
          </a:p>
          <a:p>
            <a:r>
              <a:rPr lang="en-US" sz="2000" dirty="0"/>
              <a:t>Gabriel Marcel’s relational spirituality captures this idea better than Kierkegaard’s stage three asceticism and rejection of others and the world. Through relationship with the people in Binx’s life – a true affirmation and embracing of “this world” and the people of this world – he experiences the grace of God. </a:t>
            </a:r>
          </a:p>
          <a:p>
            <a:r>
              <a:rPr lang="en-US" sz="2000" dirty="0"/>
              <a:t>The Marcellian religious stage is a connection to something transcendent out of which flows connections to this world and to those inhabitants in it, which then become fertile ground for further connection to the transcendent.  In Binx’s commitment to Kate, to Lonnie, to his family, he lives out his love for God. </a:t>
            </a:r>
          </a:p>
          <a:p>
            <a:r>
              <a:rPr lang="en-US" sz="2000" dirty="0"/>
              <a:t>The aesthetic distractions are gone: Sharon and Joyce are gone – Kate is chosen.  “The playground is deserted” (MG 231). The playground of life is empty, he realizes, and he no longer finds satisfaction in distracting himself with other women or meaningless activities – he is going to build a Marcellian community in marriage and family, where he can live out fidelity to and love of God through faithfulness to and love of his wife and family, where Binx finds his true place and purpose.</a:t>
            </a:r>
          </a:p>
        </p:txBody>
      </p:sp>
    </p:spTree>
    <p:extLst>
      <p:ext uri="{BB962C8B-B14F-4D97-AF65-F5344CB8AC3E}">
        <p14:creationId xmlns:p14="http://schemas.microsoft.com/office/powerpoint/2010/main" val="12265960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1F32B-FFF8-C875-2614-267037DC557B}"/>
              </a:ext>
            </a:extLst>
          </p:cNvPr>
          <p:cNvSpPr>
            <a:spLocks noGrp="1"/>
          </p:cNvSpPr>
          <p:nvPr>
            <p:ph type="title"/>
          </p:nvPr>
        </p:nvSpPr>
        <p:spPr>
          <a:xfrm>
            <a:off x="421397" y="148729"/>
            <a:ext cx="10131425" cy="1086998"/>
          </a:xfrm>
        </p:spPr>
        <p:txBody>
          <a:bodyPr/>
          <a:lstStyle/>
          <a:p>
            <a:r>
              <a:rPr lang="en-US" dirty="0"/>
              <a:t>Love in the ruins</a:t>
            </a:r>
          </a:p>
        </p:txBody>
      </p:sp>
      <p:sp>
        <p:nvSpPr>
          <p:cNvPr id="3" name="Content Placeholder 2">
            <a:extLst>
              <a:ext uri="{FF2B5EF4-FFF2-40B4-BE49-F238E27FC236}">
                <a16:creationId xmlns:a16="http://schemas.microsoft.com/office/drawing/2014/main" id="{F67ABDDB-4D87-04D6-8965-AC31D5BD27EA}"/>
              </a:ext>
            </a:extLst>
          </p:cNvPr>
          <p:cNvSpPr>
            <a:spLocks noGrp="1"/>
          </p:cNvSpPr>
          <p:nvPr>
            <p:ph idx="1"/>
          </p:nvPr>
        </p:nvSpPr>
        <p:spPr>
          <a:xfrm>
            <a:off x="685801" y="1046602"/>
            <a:ext cx="10131425" cy="5662669"/>
          </a:xfrm>
        </p:spPr>
        <p:txBody>
          <a:bodyPr>
            <a:normAutofit/>
          </a:bodyPr>
          <a:lstStyle/>
          <a:p>
            <a:r>
              <a:rPr lang="en-US" sz="2000" dirty="0"/>
              <a:t>In Dr. Thomas More’s confessional with the priest in Percy’s </a:t>
            </a:r>
            <a:r>
              <a:rPr lang="en-US" sz="2000" i="1" dirty="0"/>
              <a:t>Love in the Ruins</a:t>
            </a:r>
            <a:r>
              <a:rPr lang="en-US" sz="2000" dirty="0"/>
              <a:t>, the priest tells More to pray for sorrow, then teaches him that, in the end, focusing on the plight of one’s own soul – ones’ own life – is far less important than other things:</a:t>
            </a:r>
          </a:p>
          <a:p>
            <a:pPr marL="914400" lvl="2" indent="0">
              <a:buNone/>
            </a:pPr>
            <a:r>
              <a:rPr lang="en-US" sz="2000" dirty="0"/>
              <a:t>Meanwhile, forgive me but there are other things we must think about: like doing our jobs, you being a better doctor, I being a better priest, showing a bit of ordinary kindness to people, particularly our own families – unkindness is such a pitiful thing – doing what we can for our poor unhappy country – things which, please forgive me, sometimes seem more important than dwelling on a few middle-aged daydreams. (LR 399).</a:t>
            </a:r>
          </a:p>
          <a:p>
            <a:r>
              <a:rPr lang="en-US" sz="2000" dirty="0"/>
              <a:t>For Percy the solution is not found in self-actualization trend so popular in the seventies when he wrote the novel. It is found in living the Marcellian way – through focusing on serving and loving others around us, not for our own gratification or accomplishment, but for their needs, forgetting our own self-centered “daydreams” and longings. </a:t>
            </a:r>
          </a:p>
          <a:p>
            <a:r>
              <a:rPr lang="en-US" sz="2000" dirty="0"/>
              <a:t>Thomas More abandons his bevy of three girlfriends socked away in the motel, and chooses one to marry.</a:t>
            </a:r>
          </a:p>
          <a:p>
            <a:endParaRPr lang="en-US" sz="2000" dirty="0"/>
          </a:p>
        </p:txBody>
      </p:sp>
    </p:spTree>
    <p:extLst>
      <p:ext uri="{BB962C8B-B14F-4D97-AF65-F5344CB8AC3E}">
        <p14:creationId xmlns:p14="http://schemas.microsoft.com/office/powerpoint/2010/main" val="39193139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4ABA6-182B-160F-D394-FED2AE66AFC1}"/>
              </a:ext>
            </a:extLst>
          </p:cNvPr>
          <p:cNvSpPr>
            <a:spLocks noGrp="1"/>
          </p:cNvSpPr>
          <p:nvPr>
            <p:ph type="title"/>
          </p:nvPr>
        </p:nvSpPr>
        <p:spPr>
          <a:xfrm>
            <a:off x="476480" y="82626"/>
            <a:ext cx="10131425" cy="1189822"/>
          </a:xfrm>
        </p:spPr>
        <p:txBody>
          <a:bodyPr/>
          <a:lstStyle/>
          <a:p>
            <a:r>
              <a:rPr lang="en-US" dirty="0"/>
              <a:t>The Second Coming</a:t>
            </a:r>
          </a:p>
        </p:txBody>
      </p:sp>
      <p:sp>
        <p:nvSpPr>
          <p:cNvPr id="3" name="Content Placeholder 2">
            <a:extLst>
              <a:ext uri="{FF2B5EF4-FFF2-40B4-BE49-F238E27FC236}">
                <a16:creationId xmlns:a16="http://schemas.microsoft.com/office/drawing/2014/main" id="{A9689EB9-9DC7-F1D0-64E3-02770F049266}"/>
              </a:ext>
            </a:extLst>
          </p:cNvPr>
          <p:cNvSpPr>
            <a:spLocks noGrp="1"/>
          </p:cNvSpPr>
          <p:nvPr>
            <p:ph idx="1"/>
          </p:nvPr>
        </p:nvSpPr>
        <p:spPr>
          <a:xfrm>
            <a:off x="792756" y="1272448"/>
            <a:ext cx="10606488" cy="5585552"/>
          </a:xfrm>
        </p:spPr>
        <p:txBody>
          <a:bodyPr>
            <a:normAutofit/>
          </a:bodyPr>
          <a:lstStyle/>
          <a:p>
            <a:r>
              <a:rPr lang="en-US" sz="2200" dirty="0"/>
              <a:t>Percy’s writings continually emphasize the unity and inseparability of mind/spirit with the body/the physical world – and that answers can never be found directly through spiritual abstractions, nor solely through the Cartesian mind divorced from the body. </a:t>
            </a:r>
          </a:p>
          <a:p>
            <a:r>
              <a:rPr lang="en-US" sz="2200" dirty="0"/>
              <a:t>In </a:t>
            </a:r>
            <a:r>
              <a:rPr lang="en-US" sz="2200" i="1" dirty="0"/>
              <a:t>The Second Coming</a:t>
            </a:r>
            <a:r>
              <a:rPr lang="en-US" sz="2200" dirty="0"/>
              <a:t>, we see the most literal rejection of Kierkegaard’s abstraction when Will Barrett, in a misguided scientific experiment, goes alone and isolated into a cave seeking a scientific</a:t>
            </a:r>
            <a:r>
              <a:rPr lang="en-US" sz="2200" i="1" dirty="0"/>
              <a:t> </a:t>
            </a:r>
            <a:r>
              <a:rPr lang="en-US" sz="2200" dirty="0"/>
              <a:t>answer to the question of God’s existence. </a:t>
            </a:r>
          </a:p>
          <a:p>
            <a:r>
              <a:rPr lang="en-US" sz="2200" dirty="0"/>
              <a:t>God’s answer is delivered through the body, earth, nature itself - a toothache, literally driving him from an abstraction in his mind right back into his body. Will says,</a:t>
            </a:r>
            <a:r>
              <a:rPr lang="en-US" sz="2200" i="1" dirty="0"/>
              <a:t> </a:t>
            </a:r>
            <a:r>
              <a:rPr lang="en-US" sz="2200" dirty="0"/>
              <a:t>“What kind of answer is this to an elegant scientific question?” (SC 224). </a:t>
            </a:r>
          </a:p>
          <a:p>
            <a:r>
              <a:rPr lang="en-US" sz="2200" dirty="0"/>
              <a:t>God’s reply is nature’s lesson</a:t>
            </a:r>
            <a:r>
              <a:rPr lang="en-US" sz="2200" i="1" dirty="0"/>
              <a:t> </a:t>
            </a:r>
            <a:r>
              <a:rPr lang="en-US" sz="2200" dirty="0"/>
              <a:t>that abstract scientific generalities are not the answer – but rather, it is the particular relationship lived</a:t>
            </a:r>
            <a:r>
              <a:rPr lang="en-US" sz="2200" i="1" dirty="0"/>
              <a:t> </a:t>
            </a:r>
            <a:r>
              <a:rPr lang="en-US" sz="2200" dirty="0"/>
              <a:t>out in the world, through the body. (The next step in Will’s journey is to quite literally “fall” into a relationship with a woman as he falls through the hole in the cave into Ally’s greenhouse home.)</a:t>
            </a:r>
          </a:p>
          <a:p>
            <a:endParaRPr lang="en-US" sz="2200" dirty="0"/>
          </a:p>
        </p:txBody>
      </p:sp>
    </p:spTree>
    <p:extLst>
      <p:ext uri="{BB962C8B-B14F-4D97-AF65-F5344CB8AC3E}">
        <p14:creationId xmlns:p14="http://schemas.microsoft.com/office/powerpoint/2010/main" val="15240480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3E31E2-DB32-1526-A63A-855E33FB8A80}"/>
              </a:ext>
            </a:extLst>
          </p:cNvPr>
          <p:cNvSpPr>
            <a:spLocks noGrp="1"/>
          </p:cNvSpPr>
          <p:nvPr>
            <p:ph type="title"/>
          </p:nvPr>
        </p:nvSpPr>
        <p:spPr>
          <a:xfrm>
            <a:off x="454447" y="477397"/>
            <a:ext cx="10131425" cy="998863"/>
          </a:xfrm>
        </p:spPr>
        <p:txBody>
          <a:bodyPr/>
          <a:lstStyle/>
          <a:p>
            <a:r>
              <a:rPr lang="en-US" dirty="0" err="1"/>
              <a:t>Percy’S</a:t>
            </a:r>
            <a:r>
              <a:rPr lang="en-US" dirty="0"/>
              <a:t> Other novels</a:t>
            </a:r>
          </a:p>
        </p:txBody>
      </p:sp>
      <p:sp>
        <p:nvSpPr>
          <p:cNvPr id="3" name="Content Placeholder 2">
            <a:extLst>
              <a:ext uri="{FF2B5EF4-FFF2-40B4-BE49-F238E27FC236}">
                <a16:creationId xmlns:a16="http://schemas.microsoft.com/office/drawing/2014/main" id="{2B7244BB-A6B4-5B8A-F0BB-520AA6F83D8B}"/>
              </a:ext>
            </a:extLst>
          </p:cNvPr>
          <p:cNvSpPr>
            <a:spLocks noGrp="1"/>
          </p:cNvSpPr>
          <p:nvPr>
            <p:ph idx="1"/>
          </p:nvPr>
        </p:nvSpPr>
        <p:spPr>
          <a:xfrm>
            <a:off x="894444" y="1251735"/>
            <a:ext cx="10131425" cy="5512621"/>
          </a:xfrm>
        </p:spPr>
        <p:txBody>
          <a:bodyPr>
            <a:normAutofit/>
          </a:bodyPr>
          <a:lstStyle/>
          <a:p>
            <a:r>
              <a:rPr lang="en-US" sz="2200" i="1" dirty="0"/>
              <a:t>The Last Gentleman</a:t>
            </a:r>
            <a:r>
              <a:rPr lang="en-US" sz="2200" dirty="0"/>
              <a:t> is the only of Percy’s novels that doesn’t end in marriage and community, but even in this novel Percy later says in an interview that he assumed Will married Kitty. As for Will’s aloneness at the end of </a:t>
            </a:r>
            <a:r>
              <a:rPr lang="en-US" sz="2200" i="1" dirty="0"/>
              <a:t>The Last Gentleman</a:t>
            </a:r>
            <a:r>
              <a:rPr lang="en-US" sz="2200" dirty="0"/>
              <a:t> (though he does reach out to Sutter Vaught), Percy ascribes it to Will being “sicker” than the others, though he speculates that, after the novel is over, “Of course he married Kitty Barrett [sic], and I think maybe he lived tolerably. But who knows?” (Con I 48).  </a:t>
            </a:r>
          </a:p>
          <a:p>
            <a:r>
              <a:rPr lang="en-US" sz="2200" dirty="0"/>
              <a:t>In </a:t>
            </a:r>
            <a:r>
              <a:rPr lang="en-US" sz="2200" i="1" dirty="0"/>
              <a:t>Lancelot,</a:t>
            </a:r>
            <a:r>
              <a:rPr lang="en-US" sz="2200" dirty="0"/>
              <a:t> Lance finds his salvation and his sanity in abandoning his abstract cause, his Third Revolution, and planning the more concrete path to settle down together with Anna and her daughter in her cabin in Virginia, creating a tangible family and community.</a:t>
            </a:r>
          </a:p>
          <a:p>
            <a:r>
              <a:rPr lang="en-US" sz="2200" i="1" dirty="0"/>
              <a:t>The Thanatos Syndrome </a:t>
            </a:r>
            <a:r>
              <a:rPr lang="en-US" sz="2200" dirty="0"/>
              <a:t>also ends in protagonist More recommitting to his wife, Ellen. </a:t>
            </a:r>
          </a:p>
        </p:txBody>
      </p:sp>
    </p:spTree>
    <p:extLst>
      <p:ext uri="{BB962C8B-B14F-4D97-AF65-F5344CB8AC3E}">
        <p14:creationId xmlns:p14="http://schemas.microsoft.com/office/powerpoint/2010/main" val="19831626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6D1F83-FF63-0C5C-9BD9-8C7F6F81D140}"/>
              </a:ext>
            </a:extLst>
          </p:cNvPr>
          <p:cNvSpPr>
            <a:spLocks noGrp="1"/>
          </p:cNvSpPr>
          <p:nvPr>
            <p:ph type="title"/>
          </p:nvPr>
        </p:nvSpPr>
        <p:spPr>
          <a:xfrm>
            <a:off x="289193" y="75077"/>
            <a:ext cx="10131425" cy="1456267"/>
          </a:xfrm>
        </p:spPr>
        <p:txBody>
          <a:bodyPr/>
          <a:lstStyle/>
          <a:p>
            <a:r>
              <a:rPr lang="en-US" dirty="0"/>
              <a:t>conclusion</a:t>
            </a:r>
          </a:p>
        </p:txBody>
      </p:sp>
      <p:sp>
        <p:nvSpPr>
          <p:cNvPr id="3" name="Content Placeholder 2">
            <a:extLst>
              <a:ext uri="{FF2B5EF4-FFF2-40B4-BE49-F238E27FC236}">
                <a16:creationId xmlns:a16="http://schemas.microsoft.com/office/drawing/2014/main" id="{7B1BB1A0-FFDB-989C-BD88-4BDE58D52AF5}"/>
              </a:ext>
            </a:extLst>
          </p:cNvPr>
          <p:cNvSpPr>
            <a:spLocks noGrp="1"/>
          </p:cNvSpPr>
          <p:nvPr>
            <p:ph idx="1"/>
          </p:nvPr>
        </p:nvSpPr>
        <p:spPr>
          <a:xfrm>
            <a:off x="685801" y="1531344"/>
            <a:ext cx="10131425" cy="5045725"/>
          </a:xfrm>
        </p:spPr>
        <p:txBody>
          <a:bodyPr>
            <a:normAutofit/>
          </a:bodyPr>
          <a:lstStyle/>
          <a:p>
            <a:r>
              <a:rPr lang="en-US" sz="2400" dirty="0"/>
              <a:t>Like Marcel, Percy believed the human love that his protagonists find at the end of his novels (first marriage, then community) is a manifestation of, and a mirror of, a greater divine love. </a:t>
            </a:r>
          </a:p>
          <a:p>
            <a:r>
              <a:rPr lang="en-US" sz="2400" dirty="0"/>
              <a:t>That human love is a ground and conduit through which his characters experience God in human life. </a:t>
            </a:r>
          </a:p>
          <a:p>
            <a:r>
              <a:rPr lang="en-US" sz="2400" dirty="0"/>
              <a:t>The subject of all his novels is his protagonists’ search for this love. Percy says, “Life is a mystery, love is a delight. …one should settle for nothing less than the infinite mystery and the infinite delight, i.e.: God” (Con I 175). </a:t>
            </a:r>
          </a:p>
          <a:p>
            <a:r>
              <a:rPr lang="en-US" sz="2400" dirty="0"/>
              <a:t>The divine is interwoven within his characters’ earthly love. His protagonists create a fabric of life, in a leafy enclave of human love in which grows divine love and grace. </a:t>
            </a:r>
          </a:p>
          <a:p>
            <a:endParaRPr lang="en-US" sz="2400" dirty="0"/>
          </a:p>
        </p:txBody>
      </p:sp>
    </p:spTree>
    <p:extLst>
      <p:ext uri="{BB962C8B-B14F-4D97-AF65-F5344CB8AC3E}">
        <p14:creationId xmlns:p14="http://schemas.microsoft.com/office/powerpoint/2010/main" val="38183231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BB2473-58F0-6AF4-B8FC-F7B45FABAFAC}"/>
              </a:ext>
            </a:extLst>
          </p:cNvPr>
          <p:cNvSpPr>
            <a:spLocks noGrp="1"/>
          </p:cNvSpPr>
          <p:nvPr>
            <p:ph type="title"/>
          </p:nvPr>
        </p:nvSpPr>
        <p:spPr>
          <a:xfrm>
            <a:off x="473928" y="308518"/>
            <a:ext cx="10131425" cy="672790"/>
          </a:xfrm>
        </p:spPr>
        <p:txBody>
          <a:bodyPr/>
          <a:lstStyle/>
          <a:p>
            <a:r>
              <a:rPr lang="en-US" dirty="0"/>
              <a:t>Sources: Works by Percy</a:t>
            </a:r>
          </a:p>
        </p:txBody>
      </p:sp>
      <p:sp>
        <p:nvSpPr>
          <p:cNvPr id="3" name="Content Placeholder 2">
            <a:extLst>
              <a:ext uri="{FF2B5EF4-FFF2-40B4-BE49-F238E27FC236}">
                <a16:creationId xmlns:a16="http://schemas.microsoft.com/office/drawing/2014/main" id="{2240E1AE-7499-4910-D344-9A09D2E12DBF}"/>
              </a:ext>
            </a:extLst>
          </p:cNvPr>
          <p:cNvSpPr>
            <a:spLocks noGrp="1"/>
          </p:cNvSpPr>
          <p:nvPr>
            <p:ph idx="1"/>
          </p:nvPr>
        </p:nvSpPr>
        <p:spPr>
          <a:xfrm>
            <a:off x="908825" y="981308"/>
            <a:ext cx="10131425" cy="5439419"/>
          </a:xfrm>
        </p:spPr>
        <p:txBody>
          <a:bodyPr>
            <a:normAutofit/>
          </a:bodyPr>
          <a:lstStyle/>
          <a:p>
            <a:r>
              <a:rPr lang="en-US" dirty="0"/>
              <a:t>(L) </a:t>
            </a:r>
            <a:r>
              <a:rPr lang="en-US" i="1" dirty="0"/>
              <a:t>Lancelot. </a:t>
            </a:r>
            <a:r>
              <a:rPr lang="en-US" dirty="0"/>
              <a:t>New York: Farrar, Straus, and Giroux, 1977.</a:t>
            </a:r>
          </a:p>
          <a:p>
            <a:r>
              <a:rPr lang="en-US" dirty="0"/>
              <a:t>(LG) </a:t>
            </a:r>
            <a:r>
              <a:rPr lang="en-US" i="1" dirty="0"/>
              <a:t>The Last Gentleman. </a:t>
            </a:r>
            <a:r>
              <a:rPr lang="en-US" dirty="0"/>
              <a:t>New York: Farrar, Straus, and Giroux, 1966.</a:t>
            </a:r>
          </a:p>
          <a:p>
            <a:r>
              <a:rPr lang="en-US" dirty="0"/>
              <a:t> </a:t>
            </a:r>
            <a:r>
              <a:rPr lang="en-US" i="1" dirty="0"/>
              <a:t>Lost in the Cosmos: The Last Self-Help Book</a:t>
            </a:r>
            <a:r>
              <a:rPr lang="en-US" dirty="0"/>
              <a:t>. New York: Farrar, Straus, Giroux, 1983. </a:t>
            </a:r>
          </a:p>
          <a:p>
            <a:r>
              <a:rPr lang="en-US" dirty="0"/>
              <a:t>(LR) </a:t>
            </a:r>
            <a:r>
              <a:rPr lang="en-US" i="1" dirty="0"/>
              <a:t>Love in the Ruins. </a:t>
            </a:r>
            <a:r>
              <a:rPr lang="en-US" dirty="0"/>
              <a:t>New York: Farrar, Straus, and Giroux, 1971. </a:t>
            </a:r>
          </a:p>
          <a:p>
            <a:r>
              <a:rPr lang="en-US" dirty="0"/>
              <a:t>(MB) </a:t>
            </a:r>
            <a:r>
              <a:rPr lang="en-US" i="1" dirty="0"/>
              <a:t>The Message in the Bottle: How Queer Man Is, How Queer Language Is, and What One Has to Do with the Other. </a:t>
            </a:r>
            <a:r>
              <a:rPr lang="en-US" dirty="0"/>
              <a:t>New York: Farrar, Straus, and Giroux, 1975.</a:t>
            </a:r>
          </a:p>
          <a:p>
            <a:r>
              <a:rPr lang="en-US" dirty="0"/>
              <a:t> (MG) </a:t>
            </a:r>
            <a:r>
              <a:rPr lang="en-US" i="1" dirty="0"/>
              <a:t>The Moviegoer</a:t>
            </a:r>
            <a:r>
              <a:rPr lang="en-US" dirty="0"/>
              <a:t>. New York: Knopf, 1961. “Peirce and the Modern Semiotic.”  </a:t>
            </a:r>
            <a:r>
              <a:rPr lang="en-US" dirty="0" err="1"/>
              <a:t>DoubleTake</a:t>
            </a:r>
            <a:r>
              <a:rPr lang="en-US" dirty="0"/>
              <a:t>. (Winter 2002): 54-48. </a:t>
            </a:r>
          </a:p>
          <a:p>
            <a:r>
              <a:rPr lang="en-US" dirty="0"/>
              <a:t>(SC) </a:t>
            </a:r>
            <a:r>
              <a:rPr lang="en-US" i="1" dirty="0"/>
              <a:t>The Second Coming. </a:t>
            </a:r>
            <a:r>
              <a:rPr lang="en-US" dirty="0"/>
              <a:t>New York: Farrar, Straus, and Giroux, 1980. </a:t>
            </a:r>
          </a:p>
          <a:p>
            <a:r>
              <a:rPr lang="en-US" i="1" dirty="0"/>
              <a:t>Signposts in a Strange Land</a:t>
            </a:r>
            <a:r>
              <a:rPr lang="en-US" dirty="0"/>
              <a:t>. Edited with an introduction by Patrick Samway. New York: Farrar, Straus, and Giroux, 1991. </a:t>
            </a:r>
          </a:p>
          <a:p>
            <a:r>
              <a:rPr lang="en-US" i="1" dirty="0"/>
              <a:t>Symbol and Existence: A Study in Meaning: Explorations of Human Nature. </a:t>
            </a:r>
            <a:r>
              <a:rPr lang="en-US" dirty="0"/>
              <a:t>Ed. Ken Ketner, Karey Perkins, Rhonda McDonnell, &amp; Scott Cunningham. Mercer UP, 2019. </a:t>
            </a:r>
          </a:p>
          <a:p>
            <a:r>
              <a:rPr lang="en-US" dirty="0"/>
              <a:t>(TS)</a:t>
            </a:r>
            <a:r>
              <a:rPr lang="en-US" i="1" dirty="0"/>
              <a:t> The Thanatos Syndrome. </a:t>
            </a:r>
            <a:r>
              <a:rPr lang="en-US" dirty="0"/>
              <a:t>New York: Farrar, Straus, and Giroux, 1987</a:t>
            </a:r>
          </a:p>
        </p:txBody>
      </p:sp>
    </p:spTree>
    <p:extLst>
      <p:ext uri="{BB962C8B-B14F-4D97-AF65-F5344CB8AC3E}">
        <p14:creationId xmlns:p14="http://schemas.microsoft.com/office/powerpoint/2010/main" val="23295156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EC84F-5857-88CF-683D-3AD4DFD61F90}"/>
              </a:ext>
            </a:extLst>
          </p:cNvPr>
          <p:cNvSpPr>
            <a:spLocks noGrp="1"/>
          </p:cNvSpPr>
          <p:nvPr>
            <p:ph type="title"/>
          </p:nvPr>
        </p:nvSpPr>
        <p:spPr>
          <a:xfrm>
            <a:off x="168008" y="0"/>
            <a:ext cx="10131425" cy="1456267"/>
          </a:xfrm>
        </p:spPr>
        <p:txBody>
          <a:bodyPr/>
          <a:lstStyle/>
          <a:p>
            <a:r>
              <a:rPr lang="en-US" dirty="0"/>
              <a:t>Inadequacy (incompleteness) of science</a:t>
            </a:r>
          </a:p>
        </p:txBody>
      </p:sp>
      <p:sp>
        <p:nvSpPr>
          <p:cNvPr id="3" name="Content Placeholder 2">
            <a:extLst>
              <a:ext uri="{FF2B5EF4-FFF2-40B4-BE49-F238E27FC236}">
                <a16:creationId xmlns:a16="http://schemas.microsoft.com/office/drawing/2014/main" id="{67F3F1AE-FC93-C16E-9942-DE5C251C1E4F}"/>
              </a:ext>
            </a:extLst>
          </p:cNvPr>
          <p:cNvSpPr>
            <a:spLocks noGrp="1"/>
          </p:cNvSpPr>
          <p:nvPr>
            <p:ph idx="1"/>
          </p:nvPr>
        </p:nvSpPr>
        <p:spPr>
          <a:xfrm>
            <a:off x="685801" y="1456267"/>
            <a:ext cx="10749707" cy="5264022"/>
          </a:xfrm>
        </p:spPr>
        <p:txBody>
          <a:bodyPr>
            <a:normAutofit/>
          </a:bodyPr>
          <a:lstStyle/>
          <a:p>
            <a:r>
              <a:rPr lang="en-US" sz="2200" dirty="0"/>
              <a:t>Science’s prevailing physicalist, materialist, biological model for understanding human beings is incomplete; Percy says: </a:t>
            </a:r>
          </a:p>
          <a:p>
            <a:pPr marL="914400" lvl="2" indent="0">
              <a:buNone/>
            </a:pPr>
            <a:r>
              <a:rPr lang="en-US" sz="2200" dirty="0"/>
              <a:t>“…time ran out and the old modern world ended and the old monster theory no longer works. Man knows he is something more than an organism in an environment, because for one thing he acts like anything but an organism in an environment. Yet he no longer has the means of understanding the traditional Judeo-Christian teaching that the “something more” is a soul somehow locked in the organism like a ghost in a machine. What is he then? He has not the faintest idea…. When man doesn’t know whether he is an organism or a soul or both, and if both how he can be both, it is good to start with what he does know. This book [The Message in the Bottle] is about two things, man’s strange behavior and man’s strange gift of language, and about how understanding the latter might help understanding the former” (MB 9).</a:t>
            </a:r>
          </a:p>
          <a:p>
            <a:endParaRPr lang="en-US" sz="2200" dirty="0"/>
          </a:p>
        </p:txBody>
      </p:sp>
    </p:spTree>
    <p:extLst>
      <p:ext uri="{BB962C8B-B14F-4D97-AF65-F5344CB8AC3E}">
        <p14:creationId xmlns:p14="http://schemas.microsoft.com/office/powerpoint/2010/main" val="262825380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BF8154-5BDF-76D2-2E52-117C6A4B43D7}"/>
              </a:ext>
            </a:extLst>
          </p:cNvPr>
          <p:cNvSpPr>
            <a:spLocks noGrp="1"/>
          </p:cNvSpPr>
          <p:nvPr>
            <p:ph type="title"/>
          </p:nvPr>
        </p:nvSpPr>
        <p:spPr>
          <a:xfrm>
            <a:off x="295508" y="341971"/>
            <a:ext cx="10131425" cy="1456267"/>
          </a:xfrm>
        </p:spPr>
        <p:txBody>
          <a:bodyPr/>
          <a:lstStyle/>
          <a:p>
            <a:r>
              <a:rPr lang="en-US" dirty="0"/>
              <a:t>Sources: Interviews and Biographies</a:t>
            </a:r>
          </a:p>
        </p:txBody>
      </p:sp>
      <p:sp>
        <p:nvSpPr>
          <p:cNvPr id="3" name="Content Placeholder 2">
            <a:extLst>
              <a:ext uri="{FF2B5EF4-FFF2-40B4-BE49-F238E27FC236}">
                <a16:creationId xmlns:a16="http://schemas.microsoft.com/office/drawing/2014/main" id="{9B8E6AF4-6751-D77F-0E4A-B7868E9A9E17}"/>
              </a:ext>
            </a:extLst>
          </p:cNvPr>
          <p:cNvSpPr>
            <a:spLocks noGrp="1"/>
          </p:cNvSpPr>
          <p:nvPr>
            <p:ph idx="1"/>
          </p:nvPr>
        </p:nvSpPr>
        <p:spPr>
          <a:xfrm>
            <a:off x="685801" y="1706137"/>
            <a:ext cx="10131425" cy="4672361"/>
          </a:xfrm>
        </p:spPr>
        <p:txBody>
          <a:bodyPr>
            <a:noAutofit/>
          </a:bodyPr>
          <a:lstStyle/>
          <a:p>
            <a:pPr marL="0" indent="0">
              <a:buNone/>
            </a:pPr>
            <a:r>
              <a:rPr lang="en-US" sz="2200" b="1" dirty="0"/>
              <a:t>Interviews with Percy </a:t>
            </a:r>
          </a:p>
          <a:p>
            <a:pPr lvl="1"/>
            <a:r>
              <a:rPr lang="en-US" sz="2200" dirty="0"/>
              <a:t>(Con I) Lawson, Lewis A., and Victor A. Kramer, ed. </a:t>
            </a:r>
            <a:r>
              <a:rPr lang="en-US" sz="2200" i="1" dirty="0"/>
              <a:t>Conversations with Walker Percy</a:t>
            </a:r>
            <a:r>
              <a:rPr lang="en-US" sz="2200" dirty="0"/>
              <a:t>. Jackson: UP of Mississippi, 1985. (Con II) </a:t>
            </a:r>
          </a:p>
          <a:p>
            <a:pPr lvl="1"/>
            <a:r>
              <a:rPr lang="en-US" sz="2200" dirty="0"/>
              <a:t>(Con II)----------. </a:t>
            </a:r>
            <a:r>
              <a:rPr lang="en-US" sz="2200" i="1" dirty="0"/>
              <a:t>More Conversations with Walker Percy.</a:t>
            </a:r>
            <a:r>
              <a:rPr lang="en-US" sz="2200" dirty="0"/>
              <a:t> Jackson: UP of Mississippi, 1993. </a:t>
            </a:r>
          </a:p>
          <a:p>
            <a:pPr marL="0" indent="0">
              <a:buNone/>
            </a:pPr>
            <a:r>
              <a:rPr lang="en-US" sz="2200" b="1" dirty="0"/>
              <a:t>Biographies of Percy </a:t>
            </a:r>
          </a:p>
          <a:p>
            <a:pPr lvl="1"/>
            <a:r>
              <a:rPr lang="en-US" sz="2200" dirty="0"/>
              <a:t>Samway, Patrick, S.J. </a:t>
            </a:r>
            <a:r>
              <a:rPr lang="en-US" sz="2200" i="1" dirty="0"/>
              <a:t>Walker Percy: A Life</a:t>
            </a:r>
            <a:r>
              <a:rPr lang="en-US" sz="2200" dirty="0"/>
              <a:t>. New York: Farrar, Straus, and Giroux, 1997. </a:t>
            </a:r>
          </a:p>
          <a:p>
            <a:pPr lvl="1"/>
            <a:r>
              <a:rPr lang="en-US" sz="2200" dirty="0"/>
              <a:t>Tolson, Jay. </a:t>
            </a:r>
            <a:r>
              <a:rPr lang="en-US" sz="2200" i="1" dirty="0"/>
              <a:t>Pilgrim in the Ruins: A Life of Walker Percy. </a:t>
            </a:r>
            <a:r>
              <a:rPr lang="en-US" sz="2200" dirty="0"/>
              <a:t>New York: Simon and Schuster, 1992.</a:t>
            </a:r>
          </a:p>
        </p:txBody>
      </p:sp>
    </p:spTree>
    <p:extLst>
      <p:ext uri="{BB962C8B-B14F-4D97-AF65-F5344CB8AC3E}">
        <p14:creationId xmlns:p14="http://schemas.microsoft.com/office/powerpoint/2010/main" val="9516189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3A7A4-6CCE-948D-BA84-2BA68D7C7949}"/>
              </a:ext>
            </a:extLst>
          </p:cNvPr>
          <p:cNvSpPr>
            <a:spLocks noGrp="1"/>
          </p:cNvSpPr>
          <p:nvPr>
            <p:ph type="title"/>
          </p:nvPr>
        </p:nvSpPr>
        <p:spPr>
          <a:xfrm>
            <a:off x="390293" y="323386"/>
            <a:ext cx="10426933" cy="1115121"/>
          </a:xfrm>
        </p:spPr>
        <p:txBody>
          <a:bodyPr>
            <a:normAutofit fontScale="90000"/>
          </a:bodyPr>
          <a:lstStyle/>
          <a:p>
            <a:r>
              <a:rPr lang="en-US" dirty="0"/>
              <a:t>SOURCES: Books by or about </a:t>
            </a:r>
            <a:br>
              <a:rPr lang="en-US" dirty="0"/>
            </a:br>
            <a:r>
              <a:rPr lang="en-US" dirty="0"/>
              <a:t>                 Gabriel Marcel and Søren Kierkegaard </a:t>
            </a:r>
          </a:p>
        </p:txBody>
      </p:sp>
      <p:sp>
        <p:nvSpPr>
          <p:cNvPr id="3" name="Content Placeholder 2">
            <a:extLst>
              <a:ext uri="{FF2B5EF4-FFF2-40B4-BE49-F238E27FC236}">
                <a16:creationId xmlns:a16="http://schemas.microsoft.com/office/drawing/2014/main" id="{EE9E76DB-4A8E-1100-5718-CE02855F0A9C}"/>
              </a:ext>
            </a:extLst>
          </p:cNvPr>
          <p:cNvSpPr>
            <a:spLocks noGrp="1"/>
          </p:cNvSpPr>
          <p:nvPr>
            <p:ph idx="1"/>
          </p:nvPr>
        </p:nvSpPr>
        <p:spPr>
          <a:xfrm>
            <a:off x="685801" y="1628078"/>
            <a:ext cx="10131425" cy="4783873"/>
          </a:xfrm>
        </p:spPr>
        <p:txBody>
          <a:bodyPr>
            <a:normAutofit lnSpcReduction="10000"/>
          </a:bodyPr>
          <a:lstStyle/>
          <a:p>
            <a:r>
              <a:rPr lang="en-US" dirty="0"/>
              <a:t>Keen, Sam. </a:t>
            </a:r>
            <a:r>
              <a:rPr lang="en-US" i="1" dirty="0"/>
              <a:t>Gabriel Marcel. </a:t>
            </a:r>
            <a:r>
              <a:rPr lang="en-US" dirty="0"/>
              <a:t>Richmond, VA: John Knox Press, 1967. </a:t>
            </a:r>
          </a:p>
          <a:p>
            <a:r>
              <a:rPr lang="en-US" dirty="0"/>
              <a:t>Kierkegaard, Søren. </a:t>
            </a:r>
            <a:r>
              <a:rPr lang="en-US" i="1" dirty="0"/>
              <a:t>Either/Or: A Fragment of Life</a:t>
            </a:r>
            <a:r>
              <a:rPr lang="en-US" dirty="0"/>
              <a:t>. Penguin, 1992. </a:t>
            </a:r>
          </a:p>
          <a:p>
            <a:r>
              <a:rPr lang="en-US" dirty="0"/>
              <a:t>Kierkegaard, Søren. </a:t>
            </a:r>
            <a:r>
              <a:rPr lang="en-US" i="1" dirty="0"/>
              <a:t>The Essential Kierkegaard. </a:t>
            </a:r>
            <a:r>
              <a:rPr lang="en-US" dirty="0"/>
              <a:t>Ed. Howard and Edna Hong. Princeton UP, 2023. </a:t>
            </a:r>
          </a:p>
          <a:p>
            <a:r>
              <a:rPr lang="en-US" dirty="0"/>
              <a:t>Kierkegaard, Søren. </a:t>
            </a:r>
            <a:r>
              <a:rPr lang="en-US" i="1" dirty="0"/>
              <a:t>Fear and Trembling. </a:t>
            </a:r>
            <a:r>
              <a:rPr lang="en-US" dirty="0" err="1"/>
              <a:t>Penquin</a:t>
            </a:r>
            <a:r>
              <a:rPr lang="en-US" dirty="0"/>
              <a:t>, 1982. </a:t>
            </a:r>
          </a:p>
          <a:p>
            <a:r>
              <a:rPr lang="en-US" dirty="0"/>
              <a:t>Kierkegaard, Søren. </a:t>
            </a:r>
            <a:r>
              <a:rPr lang="en-US" i="1" dirty="0"/>
              <a:t>Stages on Life's Way. </a:t>
            </a:r>
            <a:r>
              <a:rPr lang="en-US" dirty="0"/>
              <a:t>Translated by Walter Lowrie. Princeton: Princeton UP, 1940. </a:t>
            </a:r>
          </a:p>
          <a:p>
            <a:r>
              <a:rPr lang="en-US" dirty="0"/>
              <a:t>Marcel, Gabriel. Homo Viator: </a:t>
            </a:r>
            <a:r>
              <a:rPr lang="en-US" i="1" dirty="0"/>
              <a:t>Introduction to the Metaphysic of Hope. </a:t>
            </a:r>
            <a:r>
              <a:rPr lang="en-US" dirty="0"/>
              <a:t>St. </a:t>
            </a:r>
            <a:r>
              <a:rPr lang="en-US" dirty="0" err="1"/>
              <a:t>Augustines</a:t>
            </a:r>
            <a:r>
              <a:rPr lang="en-US" dirty="0"/>
              <a:t> Press, 2010. </a:t>
            </a:r>
          </a:p>
          <a:p>
            <a:r>
              <a:rPr lang="en-US" dirty="0"/>
              <a:t>Marcel, Gabriel. </a:t>
            </a:r>
            <a:r>
              <a:rPr lang="en-US" i="1" dirty="0"/>
              <a:t>Man Against Society. </a:t>
            </a:r>
            <a:r>
              <a:rPr lang="en-US" dirty="0"/>
              <a:t>St. </a:t>
            </a:r>
            <a:r>
              <a:rPr lang="en-US" dirty="0" err="1"/>
              <a:t>Augustines</a:t>
            </a:r>
            <a:r>
              <a:rPr lang="en-US" dirty="0"/>
              <a:t> Press, 2008. </a:t>
            </a:r>
          </a:p>
          <a:p>
            <a:r>
              <a:rPr lang="en-US" dirty="0"/>
              <a:t>Marcel, Gabriel &amp; G. S. Fraser. </a:t>
            </a:r>
            <a:r>
              <a:rPr lang="en-US" i="1" dirty="0"/>
              <a:t>The Mystery of Being, Vol. 1: Reflection and Mystery </a:t>
            </a:r>
            <a:r>
              <a:rPr lang="en-US" dirty="0"/>
              <a:t>((Gifford Lectures, 1949-1950). St. </a:t>
            </a:r>
            <a:r>
              <a:rPr lang="en-US" dirty="0" err="1"/>
              <a:t>Augustines</a:t>
            </a:r>
            <a:r>
              <a:rPr lang="en-US" dirty="0"/>
              <a:t> Press, 2001. </a:t>
            </a:r>
          </a:p>
          <a:p>
            <a:r>
              <a:rPr lang="en-US" dirty="0"/>
              <a:t>Marcel, Gabriel. </a:t>
            </a:r>
            <a:r>
              <a:rPr lang="en-US" i="1" dirty="0"/>
              <a:t>Mystery Of Being Vol 2: Faith &amp; Reality (Volume 2) </a:t>
            </a:r>
            <a:r>
              <a:rPr lang="en-US" dirty="0"/>
              <a:t>(Gifford Lectures, 1949-1950). St. </a:t>
            </a:r>
            <a:r>
              <a:rPr lang="en-US" dirty="0" err="1"/>
              <a:t>Augustines</a:t>
            </a:r>
            <a:r>
              <a:rPr lang="en-US" dirty="0"/>
              <a:t> Press, 2001. </a:t>
            </a:r>
          </a:p>
          <a:p>
            <a:r>
              <a:rPr lang="en-US" dirty="0"/>
              <a:t>Marcel, Gabriel. </a:t>
            </a:r>
            <a:r>
              <a:rPr lang="en-US" i="1" dirty="0"/>
              <a:t>The Philosophy of Existence. </a:t>
            </a:r>
            <a:r>
              <a:rPr lang="en-US" dirty="0"/>
              <a:t>Cluny Media, 2018. </a:t>
            </a:r>
          </a:p>
          <a:p>
            <a:r>
              <a:rPr lang="en-US" dirty="0"/>
              <a:t>Marcel, Gabriel. &amp; Kevin Gallagher. </a:t>
            </a:r>
            <a:r>
              <a:rPr lang="en-US" i="1" dirty="0"/>
              <a:t>The Philosophy of Gabriel Marcel. </a:t>
            </a:r>
            <a:r>
              <a:rPr lang="en-US" dirty="0"/>
              <a:t>Cluny Media, 2020.</a:t>
            </a:r>
          </a:p>
        </p:txBody>
      </p:sp>
    </p:spTree>
    <p:extLst>
      <p:ext uri="{BB962C8B-B14F-4D97-AF65-F5344CB8AC3E}">
        <p14:creationId xmlns:p14="http://schemas.microsoft.com/office/powerpoint/2010/main" val="31382011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1AAB2E-A156-48DB-A33A-4AC2BA4C8B21}"/>
              </a:ext>
            </a:extLst>
          </p:cNvPr>
          <p:cNvSpPr>
            <a:spLocks noGrp="1"/>
          </p:cNvSpPr>
          <p:nvPr>
            <p:ph type="title"/>
          </p:nvPr>
        </p:nvSpPr>
        <p:spPr/>
        <p:txBody>
          <a:bodyPr/>
          <a:lstStyle/>
          <a:p>
            <a:r>
              <a:rPr lang="en-US" dirty="0"/>
              <a:t>The Walker </a:t>
            </a:r>
            <a:r>
              <a:rPr lang="en-US" dirty="0" err="1"/>
              <a:t>percy</a:t>
            </a:r>
            <a:r>
              <a:rPr lang="en-US" dirty="0"/>
              <a:t> project</a:t>
            </a:r>
          </a:p>
        </p:txBody>
      </p:sp>
      <p:sp>
        <p:nvSpPr>
          <p:cNvPr id="3" name="Content Placeholder 2">
            <a:extLst>
              <a:ext uri="{FF2B5EF4-FFF2-40B4-BE49-F238E27FC236}">
                <a16:creationId xmlns:a16="http://schemas.microsoft.com/office/drawing/2014/main" id="{9DBDE23D-FB40-6A45-8D21-12808255C1D6}"/>
              </a:ext>
            </a:extLst>
          </p:cNvPr>
          <p:cNvSpPr>
            <a:spLocks noGrp="1"/>
          </p:cNvSpPr>
          <p:nvPr>
            <p:ph idx="1"/>
          </p:nvPr>
        </p:nvSpPr>
        <p:spPr/>
        <p:txBody>
          <a:bodyPr/>
          <a:lstStyle/>
          <a:p>
            <a:r>
              <a:rPr lang="en-US" sz="2800" dirty="0"/>
              <a:t>Henry P. Mills III</a:t>
            </a:r>
          </a:p>
          <a:p>
            <a:r>
              <a:rPr lang="en-US" sz="2800" dirty="0"/>
              <a:t>Director, The Walker Percy Project</a:t>
            </a:r>
          </a:p>
          <a:p>
            <a:r>
              <a:rPr lang="en-US" sz="2800" dirty="0">
                <a:hlinkClick r:id="rId2"/>
              </a:rPr>
              <a:t>walkerpercyproject.org</a:t>
            </a:r>
            <a:endParaRPr lang="en-US" sz="2800" dirty="0"/>
          </a:p>
          <a:p>
            <a:r>
              <a:rPr lang="en-US" sz="2800" dirty="0">
                <a:hlinkClick r:id="rId3"/>
              </a:rPr>
              <a:t>wppdirector@gmail.com</a:t>
            </a:r>
            <a:endParaRPr lang="en-US" sz="2800" dirty="0"/>
          </a:p>
          <a:p>
            <a:endParaRPr lang="en-US" dirty="0"/>
          </a:p>
        </p:txBody>
      </p:sp>
    </p:spTree>
    <p:extLst>
      <p:ext uri="{BB962C8B-B14F-4D97-AF65-F5344CB8AC3E}">
        <p14:creationId xmlns:p14="http://schemas.microsoft.com/office/powerpoint/2010/main" val="31359763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0316A5-95B9-CC40-E431-027C8D2F9714}"/>
              </a:ext>
            </a:extLst>
          </p:cNvPr>
          <p:cNvSpPr>
            <a:spLocks noGrp="1"/>
          </p:cNvSpPr>
          <p:nvPr>
            <p:ph type="title"/>
          </p:nvPr>
        </p:nvSpPr>
        <p:spPr>
          <a:xfrm>
            <a:off x="289194" y="179942"/>
            <a:ext cx="10450285" cy="1456267"/>
          </a:xfrm>
        </p:spPr>
        <p:txBody>
          <a:bodyPr>
            <a:normAutofit/>
          </a:bodyPr>
          <a:lstStyle/>
          <a:p>
            <a:r>
              <a:rPr lang="en-US" dirty="0"/>
              <a:t>Existentialists capture what science is missing:</a:t>
            </a:r>
            <a:br>
              <a:rPr lang="en-US" dirty="0"/>
            </a:br>
            <a:r>
              <a:rPr lang="en-US" dirty="0"/>
              <a:t>#1: Kierkegaard</a:t>
            </a:r>
          </a:p>
        </p:txBody>
      </p:sp>
      <p:sp>
        <p:nvSpPr>
          <p:cNvPr id="3" name="Content Placeholder 2">
            <a:extLst>
              <a:ext uri="{FF2B5EF4-FFF2-40B4-BE49-F238E27FC236}">
                <a16:creationId xmlns:a16="http://schemas.microsoft.com/office/drawing/2014/main" id="{9130D863-466B-701C-FC0A-CEAE4A39511E}"/>
              </a:ext>
            </a:extLst>
          </p:cNvPr>
          <p:cNvSpPr>
            <a:spLocks noGrp="1"/>
          </p:cNvSpPr>
          <p:nvPr>
            <p:ph idx="1"/>
          </p:nvPr>
        </p:nvSpPr>
        <p:spPr>
          <a:xfrm>
            <a:off x="950206" y="1590101"/>
            <a:ext cx="10131425" cy="5267899"/>
          </a:xfrm>
        </p:spPr>
        <p:txBody>
          <a:bodyPr>
            <a:normAutofit/>
          </a:bodyPr>
          <a:lstStyle/>
          <a:p>
            <a:r>
              <a:rPr lang="en-US" sz="2200" dirty="0"/>
              <a:t>A Danish philosopher who lived from 1813 to 1855, often considered the father of existentialism. He wrote on the nature and existence of human beings, considering, as Percy does, the question of who we are and why we are here. </a:t>
            </a:r>
          </a:p>
          <a:p>
            <a:r>
              <a:rPr lang="en-US" sz="2200" dirty="0"/>
              <a:t>A devout Christian, Kierkegaard also extensively considers faith and the individual's relationship with God. Kierkegaard, the author, employed irony to get his points across, using narrators of many different pseudonyms with diverse personalities, and both fiction and non-fiction formats to accomplish his goal of conveying his thoughts without teaching or preaching. </a:t>
            </a:r>
          </a:p>
          <a:p>
            <a:r>
              <a:rPr lang="en-US" sz="2200" dirty="0"/>
              <a:t>A summary of Kierkegaard’s contributions includes the concepts of "dread," "despair," "rotation," and "repetition," all of which Percy writes about in detail in his non-fiction, and mirrors in his fiction. Other concepts are "the double movement of infinity," that is, that of the "knight of infinite resignation" and the "knight of faith."  </a:t>
            </a:r>
          </a:p>
          <a:p>
            <a:endParaRPr lang="en-US" sz="2200" dirty="0"/>
          </a:p>
        </p:txBody>
      </p:sp>
    </p:spTree>
    <p:extLst>
      <p:ext uri="{BB962C8B-B14F-4D97-AF65-F5344CB8AC3E}">
        <p14:creationId xmlns:p14="http://schemas.microsoft.com/office/powerpoint/2010/main" val="35943111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9F6233-C8DA-D155-DCB6-B9EF5E86FE4E}"/>
              </a:ext>
            </a:extLst>
          </p:cNvPr>
          <p:cNvSpPr>
            <a:spLocks noGrp="1"/>
          </p:cNvSpPr>
          <p:nvPr>
            <p:ph type="title"/>
          </p:nvPr>
        </p:nvSpPr>
        <p:spPr/>
        <p:txBody>
          <a:bodyPr/>
          <a:lstStyle/>
          <a:p>
            <a:r>
              <a:rPr lang="en-US" dirty="0"/>
              <a:t>KIERKEGAARD:  Stages on Life’s Way</a:t>
            </a:r>
          </a:p>
        </p:txBody>
      </p:sp>
      <p:sp>
        <p:nvSpPr>
          <p:cNvPr id="3" name="Content Placeholder 2">
            <a:extLst>
              <a:ext uri="{FF2B5EF4-FFF2-40B4-BE49-F238E27FC236}">
                <a16:creationId xmlns:a16="http://schemas.microsoft.com/office/drawing/2014/main" id="{8AE185D2-3DF2-BFD5-D8B4-6662F93D8A31}"/>
              </a:ext>
            </a:extLst>
          </p:cNvPr>
          <p:cNvSpPr>
            <a:spLocks noGrp="1"/>
          </p:cNvSpPr>
          <p:nvPr>
            <p:ph idx="1"/>
          </p:nvPr>
        </p:nvSpPr>
        <p:spPr/>
        <p:txBody>
          <a:bodyPr>
            <a:normAutofit/>
          </a:bodyPr>
          <a:lstStyle/>
          <a:p>
            <a:r>
              <a:rPr lang="en-US" sz="3000" dirty="0"/>
              <a:t>3 developmental stages:  Aesthetic, Ethical, Religious</a:t>
            </a:r>
          </a:p>
          <a:p>
            <a:pPr marL="0" indent="0">
              <a:buNone/>
            </a:pPr>
            <a:endParaRPr lang="en-US" sz="3000" dirty="0"/>
          </a:p>
          <a:p>
            <a:r>
              <a:rPr lang="en-US" sz="3000" dirty="0"/>
              <a:t>Percy’s novels often end with his protagonists making the movement from one stage to the next, seemingly, from  Kierkegaard’s aesthetic stage to the ethical stage.</a:t>
            </a:r>
          </a:p>
        </p:txBody>
      </p:sp>
    </p:spTree>
    <p:extLst>
      <p:ext uri="{BB962C8B-B14F-4D97-AF65-F5344CB8AC3E}">
        <p14:creationId xmlns:p14="http://schemas.microsoft.com/office/powerpoint/2010/main" val="9462232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4CDC5A-DBF9-179F-5805-D1042ED0FED9}"/>
              </a:ext>
            </a:extLst>
          </p:cNvPr>
          <p:cNvSpPr>
            <a:spLocks noGrp="1"/>
          </p:cNvSpPr>
          <p:nvPr>
            <p:ph type="title"/>
          </p:nvPr>
        </p:nvSpPr>
        <p:spPr>
          <a:xfrm>
            <a:off x="223092" y="0"/>
            <a:ext cx="10131425" cy="1456267"/>
          </a:xfrm>
        </p:spPr>
        <p:txBody>
          <a:bodyPr/>
          <a:lstStyle/>
          <a:p>
            <a:r>
              <a:rPr lang="en-US" dirty="0"/>
              <a:t>Aesthetic Stage</a:t>
            </a:r>
          </a:p>
        </p:txBody>
      </p:sp>
      <p:sp>
        <p:nvSpPr>
          <p:cNvPr id="3" name="Content Placeholder 2">
            <a:extLst>
              <a:ext uri="{FF2B5EF4-FFF2-40B4-BE49-F238E27FC236}">
                <a16:creationId xmlns:a16="http://schemas.microsoft.com/office/drawing/2014/main" id="{0588CA2C-D8AB-16A8-EFB5-42511E6B7DFD}"/>
              </a:ext>
            </a:extLst>
          </p:cNvPr>
          <p:cNvSpPr>
            <a:spLocks noGrp="1"/>
          </p:cNvSpPr>
          <p:nvPr>
            <p:ph idx="1"/>
          </p:nvPr>
        </p:nvSpPr>
        <p:spPr>
          <a:xfrm>
            <a:off x="685801" y="958467"/>
            <a:ext cx="10672589" cy="5684704"/>
          </a:xfrm>
        </p:spPr>
        <p:txBody>
          <a:bodyPr>
            <a:normAutofit/>
          </a:bodyPr>
          <a:lstStyle/>
          <a:p>
            <a:r>
              <a:rPr lang="en-US" dirty="0"/>
              <a:t>The first stage, the “aesthetic stage,” is the stage in which an individual acts in such a way that will bring pleasure or happiness to him or herself, which is the main motivation and concern. Some may call this a "hedonist" stage, though hedonism takes many different forms, as does the aesthetic stage, which has different stages within it.  </a:t>
            </a:r>
          </a:p>
          <a:p>
            <a:r>
              <a:rPr lang="en-US" dirty="0"/>
              <a:t>The </a:t>
            </a:r>
            <a:r>
              <a:rPr lang="en-US" b="1" dirty="0"/>
              <a:t>lowest </a:t>
            </a:r>
            <a:r>
              <a:rPr lang="en-US" dirty="0"/>
              <a:t>aesthetic stage is that of the least sophisticated individual, one who exists merely to satisfy his physical senses.  This may take the form of self-indulgence and an "eat, drink, and be merry" philosophy or a "wine, women, and song" lifestyle, or today’s equivalent, “sex, drugs, and rock’n’roll.”  Have fun and enjoy the moment. </a:t>
            </a:r>
          </a:p>
          <a:p>
            <a:r>
              <a:rPr lang="en-US" dirty="0"/>
              <a:t>Higher up but still within the aesthetic stage is the </a:t>
            </a:r>
            <a:r>
              <a:rPr lang="en-US" b="1" dirty="0"/>
              <a:t>"busy man of affairs" </a:t>
            </a:r>
            <a:r>
              <a:rPr lang="en-US" dirty="0"/>
              <a:t>as Kierkegaard calls him. This man is still living for a worldly and selfish pleasure, but instead of the pleasure of the physical senses, the pleasure is that of success in the world, such as making a clever business deal. Engaging in activities in the world that bring success to self, in whatever way one defines that, is still motivated by the pleasure of that success for one's self gain, so remains part of the aesthetic stage. </a:t>
            </a:r>
          </a:p>
          <a:p>
            <a:r>
              <a:rPr lang="en-US" dirty="0"/>
              <a:t>The highest level of the aesthetic stage is more aristocratic – that of the </a:t>
            </a:r>
            <a:r>
              <a:rPr lang="en-US" b="1" dirty="0"/>
              <a:t>cultivated sophisticate</a:t>
            </a:r>
            <a:r>
              <a:rPr lang="en-US" dirty="0"/>
              <a:t>. The appreciation of culture including art, music, and literature may be more refined than the lower levels, but is still motivated by pleasure and pleasure-seeking. (This is not to say that appreciation, study, and/or mastery of art is to be eschewed, just that the pursuit of art for self-pleasure is not the realization of the fullness of art's purpose.)</a:t>
            </a:r>
          </a:p>
        </p:txBody>
      </p:sp>
    </p:spTree>
    <p:extLst>
      <p:ext uri="{BB962C8B-B14F-4D97-AF65-F5344CB8AC3E}">
        <p14:creationId xmlns:p14="http://schemas.microsoft.com/office/powerpoint/2010/main" val="24947562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F6A6C7-D9E9-13F3-EB24-C6FE4F4CD5E3}"/>
              </a:ext>
            </a:extLst>
          </p:cNvPr>
          <p:cNvSpPr>
            <a:spLocks noGrp="1"/>
          </p:cNvSpPr>
          <p:nvPr>
            <p:ph type="title"/>
          </p:nvPr>
        </p:nvSpPr>
        <p:spPr>
          <a:xfrm>
            <a:off x="156991" y="345196"/>
            <a:ext cx="10131425" cy="712424"/>
          </a:xfrm>
        </p:spPr>
        <p:txBody>
          <a:bodyPr/>
          <a:lstStyle/>
          <a:p>
            <a:r>
              <a:rPr lang="en-US" dirty="0"/>
              <a:t>Transition: Satiety and Boredom</a:t>
            </a:r>
          </a:p>
        </p:txBody>
      </p:sp>
      <p:sp>
        <p:nvSpPr>
          <p:cNvPr id="3" name="Content Placeholder 2">
            <a:extLst>
              <a:ext uri="{FF2B5EF4-FFF2-40B4-BE49-F238E27FC236}">
                <a16:creationId xmlns:a16="http://schemas.microsoft.com/office/drawing/2014/main" id="{12E97706-8CCA-7B22-5D82-A5CE9E13D637}"/>
              </a:ext>
            </a:extLst>
          </p:cNvPr>
          <p:cNvSpPr>
            <a:spLocks noGrp="1"/>
          </p:cNvSpPr>
          <p:nvPr>
            <p:ph idx="1"/>
          </p:nvPr>
        </p:nvSpPr>
        <p:spPr>
          <a:xfrm>
            <a:off x="685801" y="1057620"/>
            <a:ext cx="11190382" cy="5699393"/>
          </a:xfrm>
        </p:spPr>
        <p:txBody>
          <a:bodyPr>
            <a:normAutofit/>
          </a:bodyPr>
          <a:lstStyle/>
          <a:p>
            <a:r>
              <a:rPr lang="en-US" dirty="0"/>
              <a:t>Eventually the sought after-pleasure(s) leads to satiety and boredom, and ceases to  satisfy. The individual seeks a solution. </a:t>
            </a:r>
          </a:p>
          <a:p>
            <a:r>
              <a:rPr lang="en-US" dirty="0"/>
              <a:t>The solution, if he chooses to remain an aesthete, is "</a:t>
            </a:r>
            <a:r>
              <a:rPr lang="en-US" b="1" dirty="0"/>
              <a:t>rotation</a:t>
            </a:r>
            <a:r>
              <a:rPr lang="en-US" dirty="0"/>
              <a:t>." The aesthete constantly "rotates" the roles, the places, and the people in his life to avoid commitment(s) to any one particular thing or person or role in life. By remaining outside of life as a  spectator of life, the aesthete can continually pursue new and different experiences of the generalized abstraction of the chosen pleasure and discard them once he becomes bored, moving on to a new one.  </a:t>
            </a:r>
          </a:p>
          <a:p>
            <a:r>
              <a:rPr lang="en-US" dirty="0"/>
              <a:t>Significant others, careers/jobs, experiences/pleasures:  all easily discarded and exchanged for a different, new distraction.  The particulars of each are irrelevant. </a:t>
            </a:r>
          </a:p>
          <a:p>
            <a:r>
              <a:rPr lang="en-US" dirty="0"/>
              <a:t>In this way, the aesthete avoids intense pleasures or pains associated with close intimacy and commitment (whether to a love, a friend, a cause, a role, a place, a community). He must continually distract himself with variety of pleasures, experiences, persons and/or vocations. </a:t>
            </a:r>
          </a:p>
          <a:p>
            <a:r>
              <a:rPr lang="en-US" dirty="0"/>
              <a:t>Disintegrates into a cynical apathy... and to the aesthete's conclusion that all actions lead to regret. </a:t>
            </a:r>
          </a:p>
          <a:p>
            <a:endParaRPr lang="en-US" dirty="0"/>
          </a:p>
        </p:txBody>
      </p:sp>
    </p:spTree>
    <p:extLst>
      <p:ext uri="{BB962C8B-B14F-4D97-AF65-F5344CB8AC3E}">
        <p14:creationId xmlns:p14="http://schemas.microsoft.com/office/powerpoint/2010/main" val="36284907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85E334-FD1D-CB58-ADC8-A9C17A8B1864}"/>
              </a:ext>
            </a:extLst>
          </p:cNvPr>
          <p:cNvSpPr>
            <a:spLocks noGrp="1"/>
          </p:cNvSpPr>
          <p:nvPr>
            <p:ph type="title"/>
          </p:nvPr>
        </p:nvSpPr>
        <p:spPr>
          <a:xfrm>
            <a:off x="156991" y="201976"/>
            <a:ext cx="10131425" cy="1252251"/>
          </a:xfrm>
        </p:spPr>
        <p:txBody>
          <a:bodyPr/>
          <a:lstStyle/>
          <a:p>
            <a:r>
              <a:rPr lang="en-US" dirty="0"/>
              <a:t>Aesthetic Stage’s role playing &amp; leap</a:t>
            </a:r>
          </a:p>
        </p:txBody>
      </p:sp>
      <p:sp>
        <p:nvSpPr>
          <p:cNvPr id="3" name="Content Placeholder 2">
            <a:extLst>
              <a:ext uri="{FF2B5EF4-FFF2-40B4-BE49-F238E27FC236}">
                <a16:creationId xmlns:a16="http://schemas.microsoft.com/office/drawing/2014/main" id="{C1CBD75C-EF00-4E93-40D9-BA38B2CBF553}"/>
              </a:ext>
            </a:extLst>
          </p:cNvPr>
          <p:cNvSpPr>
            <a:spLocks noGrp="1"/>
          </p:cNvSpPr>
          <p:nvPr>
            <p:ph idx="1"/>
          </p:nvPr>
        </p:nvSpPr>
        <p:spPr>
          <a:xfrm>
            <a:off x="685801" y="1454227"/>
            <a:ext cx="10408185" cy="5201797"/>
          </a:xfrm>
        </p:spPr>
        <p:txBody>
          <a:bodyPr>
            <a:normAutofit/>
          </a:bodyPr>
          <a:lstStyle/>
          <a:p>
            <a:r>
              <a:rPr lang="en-US" sz="2200" dirty="0"/>
              <a:t>The aesthete has been merely role-playing up to this point and reveals to no one his true, inner self; in fact, he has no true, inner self to reveal at this point. </a:t>
            </a:r>
          </a:p>
          <a:p>
            <a:r>
              <a:rPr lang="en-US" sz="2200" dirty="0"/>
              <a:t>The multiple roles are pleasurable distractions for his own narcissistic satisfaction, but are no reflection of a caring or investment in any of these apparent choices.  His life is a masquerade of role-playing to hide his inner emptiness. In reality, his inner self is a splintered, fragmented one. </a:t>
            </a:r>
          </a:p>
          <a:p>
            <a:r>
              <a:rPr lang="en-US" sz="2200" dirty="0"/>
              <a:t>Rather than being free of society's dictates as the aesthete thinks he is, he inadequately defines himself by a multiplicity of socially defined roles, all of which are incoherent and complicated in the one person. </a:t>
            </a:r>
          </a:p>
          <a:p>
            <a:r>
              <a:rPr lang="en-US" sz="2200" dirty="0"/>
              <a:t>The successful transition to the second stage, the ethical stage, is characterized by a “leap”: if he aesthete is to leave the aesthetic stage and move to the next, he must abandon this early stage blindly, and take a "leap." The individual loses his or her own self, not yet knowing what new self will be created. </a:t>
            </a:r>
          </a:p>
          <a:p>
            <a:endParaRPr lang="en-US" sz="2200" dirty="0"/>
          </a:p>
        </p:txBody>
      </p:sp>
    </p:spTree>
    <p:extLst>
      <p:ext uri="{BB962C8B-B14F-4D97-AF65-F5344CB8AC3E}">
        <p14:creationId xmlns:p14="http://schemas.microsoft.com/office/powerpoint/2010/main" val="26663965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A500C4-76DA-65EA-B034-49D7DD60C10E}"/>
              </a:ext>
            </a:extLst>
          </p:cNvPr>
          <p:cNvSpPr>
            <a:spLocks noGrp="1"/>
          </p:cNvSpPr>
          <p:nvPr>
            <p:ph type="title"/>
          </p:nvPr>
        </p:nvSpPr>
        <p:spPr>
          <a:xfrm>
            <a:off x="206828" y="0"/>
            <a:ext cx="10131425" cy="1208183"/>
          </a:xfrm>
        </p:spPr>
        <p:txBody>
          <a:bodyPr/>
          <a:lstStyle/>
          <a:p>
            <a:r>
              <a:rPr lang="en-US" dirty="0"/>
              <a:t>Stage Two:  The Ethical Stage</a:t>
            </a:r>
          </a:p>
        </p:txBody>
      </p:sp>
      <p:sp>
        <p:nvSpPr>
          <p:cNvPr id="3" name="Content Placeholder 2">
            <a:extLst>
              <a:ext uri="{FF2B5EF4-FFF2-40B4-BE49-F238E27FC236}">
                <a16:creationId xmlns:a16="http://schemas.microsoft.com/office/drawing/2014/main" id="{7BADA077-A203-8848-4447-423BC415245A}"/>
              </a:ext>
            </a:extLst>
          </p:cNvPr>
          <p:cNvSpPr>
            <a:spLocks noGrp="1"/>
          </p:cNvSpPr>
          <p:nvPr>
            <p:ph idx="1"/>
          </p:nvPr>
        </p:nvSpPr>
        <p:spPr>
          <a:xfrm>
            <a:off x="620486" y="855774"/>
            <a:ext cx="10951028" cy="6002226"/>
          </a:xfrm>
        </p:spPr>
        <p:txBody>
          <a:bodyPr>
            <a:noAutofit/>
          </a:bodyPr>
          <a:lstStyle/>
          <a:p>
            <a:r>
              <a:rPr lang="en-US" sz="2000" dirty="0"/>
              <a:t>Until this point, the aesthete has been "morally neutral" in that choices are not in the ethical realm; it is not that one chooses evil over good, but that one is not even in the sphere of good and evil. </a:t>
            </a:r>
          </a:p>
          <a:p>
            <a:r>
              <a:rPr lang="en-US" sz="2000" dirty="0"/>
              <a:t>In the ethical stage, every choice is a moral one – for good or for bad – which did not even "exist" for the aesthete before. </a:t>
            </a:r>
          </a:p>
          <a:p>
            <a:r>
              <a:rPr lang="en-US" sz="2000" dirty="0"/>
              <a:t> The individual makes commitment to one particular role in relationship to persons, society, and all of life. </a:t>
            </a:r>
          </a:p>
          <a:p>
            <a:r>
              <a:rPr lang="en-US" sz="2000" dirty="0"/>
              <a:t>The ethical person now has a genuine and non-fragmented identity, role, and place in life, defined by his commitment to others and self. He or she has now chosen himself.</a:t>
            </a:r>
          </a:p>
          <a:p>
            <a:r>
              <a:rPr lang="en-US" sz="2000" dirty="0"/>
              <a:t>Instead of acting for self-pleasure, one's actions in the role are motivated not just by self-gain or self-pleasure, but by the commitment to others and caring for the well-being of others and community when making decisions.  The effects of the situation on others and the world (which is determined by the role or commitment one has chosen) enter into every decision the individual makes.</a:t>
            </a:r>
          </a:p>
          <a:p>
            <a:r>
              <a:rPr lang="en-US" sz="2000" dirty="0"/>
              <a:t>A businessperson in the ethical stage operates not for the thrill of the deal, selfish gain, or social accolades (as in the aesthetic stage), but for the benefit of community and society.  Daily decisions such as steak or fish for dinner, or between wearing a suit or sweats to work, have ethical implications now. </a:t>
            </a:r>
          </a:p>
        </p:txBody>
      </p:sp>
    </p:spTree>
    <p:extLst>
      <p:ext uri="{BB962C8B-B14F-4D97-AF65-F5344CB8AC3E}">
        <p14:creationId xmlns:p14="http://schemas.microsoft.com/office/powerpoint/2010/main" val="197435195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Celestial</Template>
  <TotalTime>2099</TotalTime>
  <Words>6085</Words>
  <Application>Microsoft Macintosh PowerPoint</Application>
  <PresentationFormat>Widescreen</PresentationFormat>
  <Paragraphs>192</Paragraphs>
  <Slides>32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32</vt:i4>
      </vt:variant>
    </vt:vector>
  </HeadingPairs>
  <TitlesOfParts>
    <vt:vector size="36" baseType="lpstr">
      <vt:lpstr>Arial</vt:lpstr>
      <vt:lpstr>Calibri</vt:lpstr>
      <vt:lpstr>Calibri Light</vt:lpstr>
      <vt:lpstr>Celestial</vt:lpstr>
      <vt:lpstr>Walker Percy’s Existential Endings and the Meaning of Life</vt:lpstr>
      <vt:lpstr>Wayfarers and Pilgrims</vt:lpstr>
      <vt:lpstr>Inadequacy (incompleteness) of science</vt:lpstr>
      <vt:lpstr>Existentialists capture what science is missing: #1: Kierkegaard</vt:lpstr>
      <vt:lpstr>KIERKEGAARD:  Stages on Life’s Way</vt:lpstr>
      <vt:lpstr>Aesthetic Stage</vt:lpstr>
      <vt:lpstr>Transition: Satiety and Boredom</vt:lpstr>
      <vt:lpstr>Aesthetic Stage’s role playing &amp; leap</vt:lpstr>
      <vt:lpstr>Stage Two:  The Ethical Stage</vt:lpstr>
      <vt:lpstr>Percy’s theme</vt:lpstr>
      <vt:lpstr>Stage three:  the religious stage</vt:lpstr>
      <vt:lpstr>Teleological Suspension of the Ethical</vt:lpstr>
      <vt:lpstr>Abraham and Isaac</vt:lpstr>
      <vt:lpstr>Percy disagrees </vt:lpstr>
      <vt:lpstr>Gabriel Marcel</vt:lpstr>
      <vt:lpstr>The Modern Human being: Percy &amp; Marcel agree </vt:lpstr>
      <vt:lpstr>Ontological vs. Functional</vt:lpstr>
      <vt:lpstr>Technological thinking</vt:lpstr>
      <vt:lpstr>nature</vt:lpstr>
      <vt:lpstr>MARCEL’S EXISTENTIAL THEOLOGY           IS THE GREATER INFLUENCE ON PERCY</vt:lpstr>
      <vt:lpstr>The answer TO THE PROBLEM?</vt:lpstr>
      <vt:lpstr>Rethinking percy’s endings</vt:lpstr>
      <vt:lpstr>The Moviegoer</vt:lpstr>
      <vt:lpstr>The moviegoer and marcel</vt:lpstr>
      <vt:lpstr>Love in the ruins</vt:lpstr>
      <vt:lpstr>The Second Coming</vt:lpstr>
      <vt:lpstr>Percy’S Other novels</vt:lpstr>
      <vt:lpstr>conclusion</vt:lpstr>
      <vt:lpstr>Sources: Works by Percy</vt:lpstr>
      <vt:lpstr>Sources: Interviews and Biographies</vt:lpstr>
      <vt:lpstr>SOURCES: Books by or about                   Gabriel Marcel and Søren Kierkegaard </vt:lpstr>
      <vt:lpstr>The Walker percy project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Perkins, Karey</dc:creator>
  <cp:lastModifiedBy>Perkins, Karey</cp:lastModifiedBy>
  <cp:revision>23</cp:revision>
  <dcterms:created xsi:type="dcterms:W3CDTF">2025-09-19T12:03:34Z</dcterms:created>
  <dcterms:modified xsi:type="dcterms:W3CDTF">2025-09-23T19:52:48Z</dcterms:modified>
</cp:coreProperties>
</file>